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"/>
  </p:notesMasterIdLst>
  <p:sldIdLst>
    <p:sldId id="256" r:id="rId3"/>
  </p:sldIdLst>
  <p:sldSz cx="32404050" cy="4824571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Adams" initials="AA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497" autoAdjust="0"/>
  </p:normalViewPr>
  <p:slideViewPr>
    <p:cSldViewPr>
      <p:cViewPr>
        <p:scale>
          <a:sx n="28" d="100"/>
          <a:sy n="28" d="100"/>
        </p:scale>
        <p:origin x="-906" y="-72"/>
      </p:cViewPr>
      <p:guideLst>
        <p:guide orient="horz" pos="15195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B397F539-235D-4643-AFCD-72481CAD469A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685800"/>
            <a:ext cx="2301873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D333BF69-F65E-40AF-B519-4E8DCEEC20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78063" y="685800"/>
            <a:ext cx="2301875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333BF69-F65E-40AF-B519-4E8DCEEC201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04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2430301" y="14987445"/>
            <a:ext cx="27543447" cy="103415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4860612" y="27339234"/>
            <a:ext cx="22682835" cy="12329458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B07A52-CE55-445B-B363-3678BE1EE537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14B0A4-8979-4931-A6E7-DF5F2E50C3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E50615-4ABD-43B0-AA4E-4A660AF117AA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1AFF6-8CF1-44BD-9BE4-43DF62B823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23492938" y="1932072"/>
            <a:ext cx="7290913" cy="4116520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1620207" y="1932072"/>
            <a:ext cx="21332668" cy="4116520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BBF853-6F0E-4FFC-A39F-1A6AED90BFEE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0445F1-ECAB-41A7-8E79-4007A85E3D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9948EF-AEA5-4101-BEFC-E0D6BCC5A88F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70624A-F177-4146-BC3C-6200B7CF0B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2430301" y="14987445"/>
            <a:ext cx="27543447" cy="103415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4860612" y="27339234"/>
            <a:ext cx="22682835" cy="123294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4608484" rtl="0" fontAlgn="auto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  <a:tabLst/>
              <a:defRPr lang="cs-CZ" sz="161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0B694A-971C-49DA-9D8E-0A44E168C467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C10F41-9E1F-44E3-9CCB-EAC234D71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20207" y="1932063"/>
            <a:ext cx="29163645" cy="80409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1620207" y="11257333"/>
            <a:ext cx="29163645" cy="31839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1728179" marR="0" lvl="0" indent="-1728179" algn="l" defTabSz="4608484" rtl="0" fontAlgn="auto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6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3744394" marR="0" lvl="1" indent="-1440152" algn="l" defTabSz="4608484" rtl="0" fontAlgn="auto" hangingPunct="1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14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5760610" marR="0" lvl="2" indent="-1152116" algn="l" defTabSz="4608484" rtl="0" fontAlgn="auto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8064852" marR="0" lvl="3" indent="-1152116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10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10369085" marR="0" lvl="4" indent="-1152116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cs-CZ" sz="10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2DAF8C-6AB4-4D2C-B5D6-86F75197E843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72416E-3C32-4489-8735-9ED3A79258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559698" y="31002338"/>
            <a:ext cx="27543447" cy="9582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0200" b="1" i="0" u="none" strike="noStrike" kern="1200" cap="all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2559698" y="20448599"/>
            <a:ext cx="27543447" cy="105537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  <a:tabLst/>
              <a:defRPr lang="cs-CZ" sz="101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34696A-E223-4A57-8D0C-83C9886EA98A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FCF133-671A-49DE-8F7E-D7A64BFBD7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20207" y="1932063"/>
            <a:ext cx="29163645" cy="80409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sz="half" idx="1"/>
          </p:nvPr>
        </p:nvSpPr>
        <p:spPr>
          <a:xfrm>
            <a:off x="1620197" y="11257333"/>
            <a:ext cx="14311786" cy="31839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1728179" marR="0" lvl="0" indent="-1728179" algn="l" defTabSz="4608484" rtl="0" fontAlgn="auto" hangingPunct="1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4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3744394" marR="0" lvl="1" indent="-1440152" algn="l" defTabSz="4608484" rtl="0" fontAlgn="auto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1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5760610" marR="0" lvl="2" indent="-1152116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0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8064852" marR="0" lvl="3" indent="-1152116" algn="l" defTabSz="4608484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9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10369085" marR="0" lvl="4" indent="-1152116" algn="l" defTabSz="4608484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cs-CZ" sz="9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 txBox="1">
            <a:spLocks noGrp="1"/>
          </p:cNvSpPr>
          <p:nvPr>
            <p:ph sz="half" idx="2"/>
          </p:nvPr>
        </p:nvSpPr>
        <p:spPr>
          <a:xfrm>
            <a:off x="16472056" y="11257333"/>
            <a:ext cx="14311786" cy="31839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1728179" marR="0" lvl="0" indent="-1728179" algn="l" defTabSz="4608484" rtl="0" fontAlgn="auto" hangingPunct="1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4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3744394" marR="0" lvl="1" indent="-1440152" algn="l" defTabSz="4608484" rtl="0" fontAlgn="auto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1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5760610" marR="0" lvl="2" indent="-1152116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0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8064852" marR="0" lvl="3" indent="-1152116" algn="l" defTabSz="4608484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9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10369085" marR="0" lvl="4" indent="-1152116" algn="l" defTabSz="4608484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cs-CZ" sz="9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E99E10-FDEA-4632-9662-429A4C95077F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551332-2E1C-420B-B9C0-4C40B63D91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20207" y="1932063"/>
            <a:ext cx="29163645" cy="80409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1620207" y="10799448"/>
            <a:ext cx="14317419" cy="45006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608484" rtl="0" fontAlgn="auto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None/>
              <a:tabLst/>
              <a:defRPr lang="cs-CZ" sz="121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sz="half" idx="2"/>
          </p:nvPr>
        </p:nvSpPr>
        <p:spPr>
          <a:xfrm>
            <a:off x="1620207" y="15300143"/>
            <a:ext cx="14317419" cy="27797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1728179" marR="0" lvl="0" indent="-1728179" algn="l" defTabSz="4608484" rtl="0" fontAlgn="auto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3744394" marR="0" lvl="1" indent="-1440152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10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5760610" marR="0" lvl="2" indent="-1152116" algn="l" defTabSz="4608484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9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8064852" marR="0" lvl="3" indent="-1152116" algn="l" defTabSz="4608484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8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10369085" marR="0" lvl="4" indent="-1152116" algn="l" defTabSz="4608484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cs-CZ" sz="8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sz="quarter" idx="3"/>
          </p:nvPr>
        </p:nvSpPr>
        <p:spPr>
          <a:xfrm>
            <a:off x="16460809" y="10799448"/>
            <a:ext cx="14323042" cy="45006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608484" rtl="0" fontAlgn="auto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None/>
              <a:tabLst/>
              <a:defRPr lang="cs-CZ" sz="121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sz="quarter" idx="4"/>
          </p:nvPr>
        </p:nvSpPr>
        <p:spPr>
          <a:xfrm>
            <a:off x="16460809" y="15300143"/>
            <a:ext cx="14323042" cy="27797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1728179" marR="0" lvl="0" indent="-1728179" algn="l" defTabSz="4608484" rtl="0" fontAlgn="auto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3744394" marR="0" lvl="1" indent="-1440152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10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5760610" marR="0" lvl="2" indent="-1152116" algn="l" defTabSz="4608484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9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8064852" marR="0" lvl="3" indent="-1152116" algn="l" defTabSz="4608484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8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10369085" marR="0" lvl="4" indent="-1152116" algn="l" defTabSz="4608484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cs-CZ" sz="8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29A5E8-AF6B-4C9F-9D21-76EB6F480926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CCD67B-F9A8-4B68-BC8B-D3D58300E9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7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20207" y="1932063"/>
            <a:ext cx="29163645" cy="80409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2CDB4F-74DC-45B4-BFC4-3646D0BBCB59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C626BB-F9F6-47D3-ADFA-AF067AE190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5B1565-D3B3-4474-A78E-599F9F1A4531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FC710-731E-4DD3-96CB-D504E2DFE8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F53E33-7547-44E6-B3FE-B414AED2AC0A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1F7668-BC47-4EA4-9954-A5210703C6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20207" y="1920898"/>
            <a:ext cx="10660706" cy="8174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01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12669085" y="1920898"/>
            <a:ext cx="18114766" cy="411763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1728179" marR="0" lvl="0" indent="-1728179" algn="l" defTabSz="4608484" rtl="0" fontAlgn="auto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6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3744394" marR="0" lvl="1" indent="-1440152" algn="l" defTabSz="4608484" rtl="0" fontAlgn="auto" hangingPunct="1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14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5760610" marR="0" lvl="2" indent="-1152116" algn="l" defTabSz="4608484" rtl="0" fontAlgn="auto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8064852" marR="0" lvl="3" indent="-1152116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10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10369085" marR="0" lvl="4" indent="-1152116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cs-CZ" sz="10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half" idx="2"/>
          </p:nvPr>
        </p:nvSpPr>
        <p:spPr>
          <a:xfrm>
            <a:off x="1620207" y="10095862"/>
            <a:ext cx="10660706" cy="330014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4608484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lang="cs-CZ" sz="7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08C8D2-9B1D-4B6C-A131-0802192E1581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BE5CF6-487B-4ACB-9F86-2A8A305CAA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351422" y="33772001"/>
            <a:ext cx="19442429" cy="39869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01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6351422" y="4310847"/>
            <a:ext cx="19442429" cy="28947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4608484" rtl="0" fontAlgn="auto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None/>
              <a:tabLst/>
              <a:defRPr lang="en-US" sz="16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half" idx="2"/>
          </p:nvPr>
        </p:nvSpPr>
        <p:spPr>
          <a:xfrm>
            <a:off x="6351422" y="37758977"/>
            <a:ext cx="19442429" cy="56621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4608484" rtl="0" fontAlgn="auto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  <a:tabLst/>
              <a:defRPr lang="cs-CZ" sz="7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1F4634-CE02-40CD-9EDF-FF0927F7C111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458CE5-DDBF-44AF-A272-03A33100CD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20207" y="1932063"/>
            <a:ext cx="29163645" cy="80409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1620207" y="11257333"/>
            <a:ext cx="29163645" cy="31839938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1728179" marR="0" lvl="0" indent="-1728179" algn="l" defTabSz="4608484" rtl="0" fontAlgn="auto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6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3744394" marR="0" lvl="1" indent="-1440152" algn="l" defTabSz="4608484" rtl="0" fontAlgn="auto" hangingPunct="1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14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5760610" marR="0" lvl="2" indent="-1152116" algn="l" defTabSz="4608484" rtl="0" fontAlgn="auto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8064852" marR="0" lvl="3" indent="-1152116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10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10369085" marR="0" lvl="4" indent="-1152116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cs-CZ" sz="10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6A37E0-7B8C-4BD9-8597-D68C39DB5911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11C2E2-FACD-4311-8B55-DB811D73D2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23492938" y="1932072"/>
            <a:ext cx="7290913" cy="4116520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1" compatLnSpc="1"/>
          <a:lstStyle>
            <a:lvl1pPr marL="0" marR="0" lvl="0" indent="0" algn="ctr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1620207" y="1932072"/>
            <a:ext cx="21332668" cy="4116520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1728179" marR="0" lvl="0" indent="-1728179" algn="l" defTabSz="4608484" rtl="0" fontAlgn="auto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6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  <a:lvl2pPr marL="3744394" marR="0" lvl="1" indent="-1440152" algn="l" defTabSz="4608484" rtl="0" fontAlgn="auto" hangingPunct="1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14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2pPr>
            <a:lvl3pPr marL="5760610" marR="0" lvl="2" indent="-1152116" algn="l" defTabSz="4608484" rtl="0" fontAlgn="auto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cs-CZ" sz="1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3pPr>
            <a:lvl4pPr marL="8064852" marR="0" lvl="3" indent="-1152116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cs-CZ" sz="10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4pPr>
            <a:lvl5pPr marL="10369085" marR="0" lvl="4" indent="-1152116" algn="l" defTabSz="46084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cs-CZ" sz="10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28BB4-21A2-4CB0-BA01-02321D30E8E0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A0E869-CD3F-4C48-8CDA-99DDC8749B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559698" y="31002338"/>
            <a:ext cx="27543447" cy="9582134"/>
          </a:xfrm>
        </p:spPr>
        <p:txBody>
          <a:bodyPr anchor="t" anchorCtr="0"/>
          <a:lstStyle>
            <a:lvl1pPr algn="l">
              <a:defRPr sz="20200" b="1" cap="all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2559698" y="20448599"/>
            <a:ext cx="27543447" cy="10553748"/>
          </a:xfrm>
        </p:spPr>
        <p:txBody>
          <a:bodyPr anchor="b"/>
          <a:lstStyle>
            <a:lvl1pPr marL="0" indent="0">
              <a:spcBef>
                <a:spcPts val="2400"/>
              </a:spcBef>
              <a:buNone/>
              <a:defRPr sz="101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AB8442-EBC4-4F56-BF91-F5077036C234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BE0A72-9F45-45C3-9598-C1452BDB4A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1620197" y="11257333"/>
            <a:ext cx="14311786" cy="31839938"/>
          </a:xfrm>
        </p:spPr>
        <p:txBody>
          <a:bodyPr/>
          <a:lstStyle>
            <a:lvl1pPr>
              <a:spcBef>
                <a:spcPts val="3400"/>
              </a:spcBef>
              <a:defRPr sz="14100"/>
            </a:lvl1pPr>
            <a:lvl2pPr>
              <a:spcBef>
                <a:spcPts val="2900"/>
              </a:spcBef>
              <a:defRPr sz="12100"/>
            </a:lvl2pPr>
            <a:lvl3pPr>
              <a:spcBef>
                <a:spcPts val="2400"/>
              </a:spcBef>
              <a:defRPr sz="10100"/>
            </a:lvl3pPr>
            <a:lvl4pPr>
              <a:spcBef>
                <a:spcPts val="2200"/>
              </a:spcBef>
              <a:defRPr sz="9100"/>
            </a:lvl4pPr>
            <a:lvl5pPr>
              <a:spcBef>
                <a:spcPts val="2200"/>
              </a:spcBef>
              <a:defRPr sz="91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16472056" y="11257333"/>
            <a:ext cx="14311786" cy="31839938"/>
          </a:xfrm>
        </p:spPr>
        <p:txBody>
          <a:bodyPr/>
          <a:lstStyle>
            <a:lvl1pPr>
              <a:spcBef>
                <a:spcPts val="3400"/>
              </a:spcBef>
              <a:defRPr sz="14100"/>
            </a:lvl1pPr>
            <a:lvl2pPr>
              <a:spcBef>
                <a:spcPts val="2900"/>
              </a:spcBef>
              <a:defRPr sz="12100"/>
            </a:lvl2pPr>
            <a:lvl3pPr>
              <a:spcBef>
                <a:spcPts val="2400"/>
              </a:spcBef>
              <a:defRPr sz="10100"/>
            </a:lvl3pPr>
            <a:lvl4pPr>
              <a:spcBef>
                <a:spcPts val="2200"/>
              </a:spcBef>
              <a:defRPr sz="9100"/>
            </a:lvl4pPr>
            <a:lvl5pPr>
              <a:spcBef>
                <a:spcPts val="2200"/>
              </a:spcBef>
              <a:defRPr sz="91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7339DA-4160-4E18-8B0C-5BC667A44E1A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E3286B-653D-45E6-9DAD-EC9874B50C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1620207" y="10799448"/>
            <a:ext cx="14317419" cy="4500695"/>
          </a:xfrm>
        </p:spPr>
        <p:txBody>
          <a:bodyPr anchor="b"/>
          <a:lstStyle>
            <a:lvl1pPr marL="0" indent="0">
              <a:spcBef>
                <a:spcPts val="2900"/>
              </a:spcBef>
              <a:buNone/>
              <a:defRPr sz="121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1620207" y="15300143"/>
            <a:ext cx="14317419" cy="27797129"/>
          </a:xfrm>
        </p:spPr>
        <p:txBody>
          <a:bodyPr/>
          <a:lstStyle>
            <a:lvl1pPr>
              <a:spcBef>
                <a:spcPts val="2900"/>
              </a:spcBef>
              <a:defRPr sz="12100"/>
            </a:lvl1pPr>
            <a:lvl2pPr>
              <a:spcBef>
                <a:spcPts val="2400"/>
              </a:spcBef>
              <a:defRPr sz="10100"/>
            </a:lvl2pPr>
            <a:lvl3pPr>
              <a:spcBef>
                <a:spcPts val="2200"/>
              </a:spcBef>
              <a:defRPr sz="9100"/>
            </a:lvl3pPr>
            <a:lvl4pPr>
              <a:spcBef>
                <a:spcPts val="1900"/>
              </a:spcBef>
              <a:defRPr sz="8100"/>
            </a:lvl4pPr>
            <a:lvl5pPr>
              <a:spcBef>
                <a:spcPts val="1900"/>
              </a:spcBef>
              <a:defRPr sz="81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16460809" y="10799448"/>
            <a:ext cx="14323042" cy="4500695"/>
          </a:xfrm>
        </p:spPr>
        <p:txBody>
          <a:bodyPr anchor="b"/>
          <a:lstStyle>
            <a:lvl1pPr marL="0" indent="0">
              <a:spcBef>
                <a:spcPts val="2900"/>
              </a:spcBef>
              <a:buNone/>
              <a:defRPr sz="121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16460809" y="15300143"/>
            <a:ext cx="14323042" cy="27797129"/>
          </a:xfrm>
        </p:spPr>
        <p:txBody>
          <a:bodyPr/>
          <a:lstStyle>
            <a:lvl1pPr>
              <a:spcBef>
                <a:spcPts val="2900"/>
              </a:spcBef>
              <a:defRPr sz="12100"/>
            </a:lvl1pPr>
            <a:lvl2pPr>
              <a:spcBef>
                <a:spcPts val="2400"/>
              </a:spcBef>
              <a:defRPr sz="10100"/>
            </a:lvl2pPr>
            <a:lvl3pPr>
              <a:spcBef>
                <a:spcPts val="2200"/>
              </a:spcBef>
              <a:defRPr sz="9100"/>
            </a:lvl3pPr>
            <a:lvl4pPr>
              <a:spcBef>
                <a:spcPts val="1900"/>
              </a:spcBef>
              <a:defRPr sz="8100"/>
            </a:lvl4pPr>
            <a:lvl5pPr>
              <a:spcBef>
                <a:spcPts val="1900"/>
              </a:spcBef>
              <a:defRPr sz="81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6655DE-F6AB-4BF3-A6AC-CA40FC88A8B5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21547-2E48-41B8-9FA2-4F7E05AEBE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3B92D1-1C21-4A32-B505-A87C81FA4AA6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044312-6550-466A-BAB9-5DD2A4987C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B7AACB-9141-4B2E-BFA5-3CB6FF9C42D9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196BCF-E792-41E8-A148-ADD5E8ED29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20207" y="1920898"/>
            <a:ext cx="10660706" cy="8174964"/>
          </a:xfrm>
        </p:spPr>
        <p:txBody>
          <a:bodyPr anchor="b" anchorCtr="0"/>
          <a:lstStyle>
            <a:lvl1pPr algn="l">
              <a:defRPr sz="10100" b="1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12669085" y="1920898"/>
            <a:ext cx="18114766" cy="411763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620207" y="10095862"/>
            <a:ext cx="10660706" cy="33001409"/>
          </a:xfrm>
        </p:spPr>
        <p:txBody>
          <a:bodyPr/>
          <a:lstStyle>
            <a:lvl1pPr marL="0" indent="0">
              <a:spcBef>
                <a:spcPts val="1700"/>
              </a:spcBef>
              <a:buNone/>
              <a:defRPr sz="71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E424C-BB84-4CFA-B56F-88D14D658B06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C0E20D-9AF2-46B5-B7BD-AE7587C287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351422" y="33772001"/>
            <a:ext cx="19442429" cy="3986976"/>
          </a:xfrm>
        </p:spPr>
        <p:txBody>
          <a:bodyPr anchor="b" anchorCtr="0"/>
          <a:lstStyle>
            <a:lvl1pPr algn="l">
              <a:defRPr sz="10100" b="1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6351422" y="4310847"/>
            <a:ext cx="19442429" cy="28947425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6351422" y="37758977"/>
            <a:ext cx="19442429" cy="5662165"/>
          </a:xfrm>
        </p:spPr>
        <p:txBody>
          <a:bodyPr/>
          <a:lstStyle>
            <a:lvl1pPr marL="0" indent="0">
              <a:spcBef>
                <a:spcPts val="1700"/>
              </a:spcBef>
              <a:buNone/>
              <a:defRPr sz="71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EFAB6A-532A-4C6C-AC05-8CE6348A0ADC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FEE25B-27BA-433E-A8B1-DBD646EEB4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1620207" y="1932063"/>
            <a:ext cx="29163645" cy="8040950"/>
          </a:xfrm>
          <a:prstGeom prst="rect">
            <a:avLst/>
          </a:prstGeom>
          <a:noFill/>
          <a:ln>
            <a:noFill/>
          </a:ln>
        </p:spPr>
        <p:txBody>
          <a:bodyPr vert="horz" wrap="square" lIns="460848" tIns="230419" rIns="460848" bIns="230419" anchor="ctr" anchorCtr="1" compatLnSpc="1"/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1620207" y="11257333"/>
            <a:ext cx="29163645" cy="31839938"/>
          </a:xfrm>
          <a:prstGeom prst="rect">
            <a:avLst/>
          </a:prstGeom>
          <a:noFill/>
          <a:ln>
            <a:noFill/>
          </a:ln>
        </p:spPr>
        <p:txBody>
          <a:bodyPr vert="horz" wrap="square" lIns="460848" tIns="230419" rIns="460848" bIns="230419" anchor="t" anchorCtr="0" compatLnSpc="1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1620207" y="44716628"/>
            <a:ext cx="7560944" cy="256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460848" tIns="230419" rIns="460848" bIns="230419" anchor="ctr" anchorCtr="0" compatLnSpc="1"/>
          <a:lstStyle>
            <a:lvl1pPr marL="0" marR="0" lvl="0" indent="0" algn="l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D72F353B-B747-4890-9386-987379239C70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11071381" y="44716628"/>
            <a:ext cx="10261287" cy="256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460848" tIns="230419" rIns="460848" bIns="230419" anchor="ctr" anchorCtr="1" compatLnSpc="1"/>
          <a:lstStyle>
            <a:lvl1pPr marL="0" marR="0" lvl="0" indent="0" algn="ctr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23222907" y="44716628"/>
            <a:ext cx="7560944" cy="256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460848" tIns="230419" rIns="460848" bIns="230419" anchor="ctr" anchorCtr="0" compatLnSpc="1"/>
          <a:lstStyle>
            <a:lvl1pPr marL="0" marR="0" lvl="0" indent="0" algn="r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8929FB51-CD6D-4850-B637-ED3415C4543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4608484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22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1728179" marR="0" lvl="0" indent="-1728179" algn="l" defTabSz="4608484" rtl="0" fontAlgn="auto" hangingPunct="1">
        <a:lnSpc>
          <a:spcPct val="100000"/>
        </a:lnSpc>
        <a:spcBef>
          <a:spcPts val="3900"/>
        </a:spcBef>
        <a:spcAft>
          <a:spcPts val="0"/>
        </a:spcAft>
        <a:buSzPct val="100000"/>
        <a:buFont typeface="Arial" pitchFamily="34"/>
        <a:buChar char="•"/>
        <a:tabLst/>
        <a:defRPr lang="cs-CZ" sz="16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3744394" marR="0" lvl="1" indent="-1440152" algn="l" defTabSz="4608484" rtl="0" fontAlgn="auto" hangingPunct="1">
        <a:lnSpc>
          <a:spcPct val="100000"/>
        </a:lnSpc>
        <a:spcBef>
          <a:spcPts val="3400"/>
        </a:spcBef>
        <a:spcAft>
          <a:spcPts val="0"/>
        </a:spcAft>
        <a:buSzPct val="100000"/>
        <a:buFont typeface="Arial" pitchFamily="34"/>
        <a:buChar char="–"/>
        <a:tabLst/>
        <a:defRPr lang="cs-CZ" sz="141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5760610" marR="0" lvl="2" indent="-1152116" algn="l" defTabSz="4608484" rtl="0" fontAlgn="auto" hangingPunct="1">
        <a:lnSpc>
          <a:spcPct val="100000"/>
        </a:lnSpc>
        <a:spcBef>
          <a:spcPts val="2900"/>
        </a:spcBef>
        <a:spcAft>
          <a:spcPts val="0"/>
        </a:spcAft>
        <a:buSzPct val="100000"/>
        <a:buFont typeface="Arial" pitchFamily="34"/>
        <a:buChar char="•"/>
        <a:tabLst/>
        <a:defRPr lang="cs-CZ" sz="121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8064852" marR="0" lvl="3" indent="-1152116" algn="l" defTabSz="4608484" rtl="0" fontAlgn="auto" hangingPunct="1">
        <a:lnSpc>
          <a:spcPct val="100000"/>
        </a:lnSpc>
        <a:spcBef>
          <a:spcPts val="2400"/>
        </a:spcBef>
        <a:spcAft>
          <a:spcPts val="0"/>
        </a:spcAft>
        <a:buSzPct val="100000"/>
        <a:buFont typeface="Arial" pitchFamily="34"/>
        <a:buChar char="–"/>
        <a:tabLst/>
        <a:defRPr lang="cs-CZ" sz="101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0369085" marR="0" lvl="4" indent="-1152116" algn="l" defTabSz="4608484" rtl="0" fontAlgn="auto" hangingPunct="1">
        <a:lnSpc>
          <a:spcPct val="100000"/>
        </a:lnSpc>
        <a:spcBef>
          <a:spcPts val="2400"/>
        </a:spcBef>
        <a:spcAft>
          <a:spcPts val="0"/>
        </a:spcAft>
        <a:buSzPct val="100000"/>
        <a:buFont typeface="Arial" pitchFamily="34"/>
        <a:buChar char="»"/>
        <a:tabLst/>
        <a:defRPr lang="cs-CZ" sz="101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1620207" y="44716628"/>
            <a:ext cx="7560944" cy="256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460848" tIns="230419" rIns="460848" bIns="230419" anchor="ctr" anchorCtr="0" compatLnSpc="1"/>
          <a:lstStyle>
            <a:lvl1pPr marL="0" marR="0" lvl="0" indent="0" algn="l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504CF3ED-FD33-4647-8E35-3A9ED9395685}" type="datetime1">
              <a:rPr lang="en-US"/>
              <a:pPr lvl="0"/>
              <a:t>1/16/2020</a:t>
            </a:fld>
            <a:endParaRPr lang="en-US"/>
          </a:p>
        </p:txBody>
      </p:sp>
      <p:sp>
        <p:nvSpPr>
          <p:cNvPr id="3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11071381" y="44716628"/>
            <a:ext cx="10261287" cy="256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460848" tIns="230419" rIns="460848" bIns="230419" anchor="ctr" anchorCtr="1" compatLnSpc="1"/>
          <a:lstStyle>
            <a:lvl1pPr marL="0" marR="0" lvl="0" indent="0" algn="ctr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23222907" y="44716628"/>
            <a:ext cx="7560944" cy="2568641"/>
          </a:xfrm>
          <a:prstGeom prst="rect">
            <a:avLst/>
          </a:prstGeom>
          <a:noFill/>
          <a:ln>
            <a:noFill/>
          </a:ln>
        </p:spPr>
        <p:txBody>
          <a:bodyPr vert="horz" wrap="square" lIns="460848" tIns="230419" rIns="460848" bIns="230419" anchor="ctr" anchorCtr="0" compatLnSpc="1"/>
          <a:lstStyle>
            <a:lvl1pPr marL="0" marR="0" lvl="0" indent="0" algn="r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839A0C3F-CDBB-4923-A616-8FD076C0D3CD}" type="slidenum">
              <a:t>‹#›</a:t>
            </a:fld>
            <a:endParaRPr lang="en-US"/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13">
            <a:off x="-1959993" y="14489787"/>
            <a:ext cx="13569503" cy="76328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7"/>
          <p:cNvSpPr txBox="1"/>
          <p:nvPr/>
        </p:nvSpPr>
        <p:spPr>
          <a:xfrm>
            <a:off x="17714195" y="5904829"/>
            <a:ext cx="3562511" cy="1492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Results</a:t>
            </a:r>
          </a:p>
        </p:txBody>
      </p:sp>
      <p:sp>
        <p:nvSpPr>
          <p:cNvPr id="7" name="TextovéPole 8"/>
          <p:cNvSpPr txBox="1"/>
          <p:nvPr/>
        </p:nvSpPr>
        <p:spPr>
          <a:xfrm>
            <a:off x="18362267" y="12097521"/>
            <a:ext cx="11156384" cy="149271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6084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Materials and methods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5250" y="1466395"/>
            <a:ext cx="2890208" cy="192680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tmp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5"/>
          <p:cNvSpPr txBox="1"/>
          <p:nvPr/>
        </p:nvSpPr>
        <p:spPr>
          <a:xfrm>
            <a:off x="10081342" y="2736479"/>
            <a:ext cx="2232251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---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5" name="Obrázek 6" descr="Výřez obrazovk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2404050" cy="37445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12"/>
          <p:cNvSpPr txBox="1"/>
          <p:nvPr/>
        </p:nvSpPr>
        <p:spPr>
          <a:xfrm>
            <a:off x="1243709" y="7561016"/>
            <a:ext cx="3049515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ap="rnd">
            <a:solidFill>
              <a:schemeClr val="accent1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cs-CZ" sz="3600" b="1" dirty="0" smtClean="0">
                <a:solidFill>
                  <a:srgbClr val="000000"/>
                </a:solidFill>
                <a:ea typeface=""/>
                <a:cs typeface="Arial" panose="020B0604020202020204" pitchFamily="34" charset="0"/>
              </a:rPr>
              <a:t>Úvod</a:t>
            </a:r>
          </a:p>
          <a:p>
            <a:r>
              <a:rPr lang="cs-CZ" sz="3600" dirty="0" smtClean="0">
                <a:cs typeface="Arial" panose="020B0604020202020204" pitchFamily="34" charset="0"/>
              </a:rPr>
              <a:t>Radioterapie </a:t>
            </a:r>
            <a:r>
              <a:rPr lang="cs-CZ" sz="3600" dirty="0">
                <a:cs typeface="Arial" panose="020B0604020202020204" pitchFamily="34" charset="0"/>
              </a:rPr>
              <a:t>(</a:t>
            </a:r>
            <a:r>
              <a:rPr lang="cs-CZ" sz="3600" dirty="0" smtClean="0">
                <a:cs typeface="Arial" panose="020B0604020202020204" pitchFamily="34" charset="0"/>
              </a:rPr>
              <a:t>RT)  </a:t>
            </a:r>
            <a:r>
              <a:rPr lang="cs-CZ" sz="3600" dirty="0" smtClean="0">
                <a:cs typeface="Arial" panose="020B0604020202020204" pitchFamily="34" charset="0"/>
              </a:rPr>
              <a:t>u </a:t>
            </a:r>
            <a:r>
              <a:rPr lang="cs-CZ" sz="3600" dirty="0" err="1" smtClean="0">
                <a:cs typeface="Arial" panose="020B0604020202020204" pitchFamily="34" charset="0"/>
              </a:rPr>
              <a:t>hematoonkologických</a:t>
            </a:r>
            <a:r>
              <a:rPr lang="cs-CZ" sz="3600" dirty="0" smtClean="0">
                <a:cs typeface="Arial" panose="020B0604020202020204" pitchFamily="34" charset="0"/>
              </a:rPr>
              <a:t> pacientů je užívána v širokém spektru indikací. Nejčastěji jako součást kombinované léčby u pacientů rizikových pro vznik </a:t>
            </a:r>
            <a:r>
              <a:rPr lang="cs-CZ" sz="3600" dirty="0" smtClean="0">
                <a:cs typeface="Arial" panose="020B0604020202020204" pitchFamily="34" charset="0"/>
              </a:rPr>
              <a:t>relapsu </a:t>
            </a:r>
            <a:r>
              <a:rPr lang="cs-CZ" sz="3600" dirty="0" smtClean="0">
                <a:cs typeface="Arial" panose="020B0604020202020204" pitchFamily="34" charset="0"/>
              </a:rPr>
              <a:t>v místě vstupního makroskopického postižení. Samostatně pak lze RT použít jako kurativní metodu u časných stadií indolentních lymfomů , NHLPL nebo solitárního </a:t>
            </a:r>
            <a:r>
              <a:rPr lang="cs-CZ" sz="3600" dirty="0" err="1" smtClean="0">
                <a:cs typeface="Arial" panose="020B0604020202020204" pitchFamily="34" charset="0"/>
              </a:rPr>
              <a:t>plazmocytomu</a:t>
            </a:r>
            <a:r>
              <a:rPr lang="cs-CZ" sz="3600" dirty="0" smtClean="0">
                <a:cs typeface="Arial" panose="020B0604020202020204" pitchFamily="34" charset="0"/>
              </a:rPr>
              <a:t>.  Individuálně lze indikovat  RT k ovlivnění </a:t>
            </a:r>
            <a:r>
              <a:rPr lang="cs-CZ" sz="3600" dirty="0" err="1" smtClean="0">
                <a:cs typeface="Arial" panose="020B0604020202020204" pitchFamily="34" charset="0"/>
              </a:rPr>
              <a:t>chemorefrakterního</a:t>
            </a:r>
            <a:r>
              <a:rPr lang="cs-CZ" sz="3600" dirty="0" smtClean="0">
                <a:cs typeface="Arial" panose="020B0604020202020204" pitchFamily="34" charset="0"/>
              </a:rPr>
              <a:t> lokalizovaného postižení (například PET+  lymfomové infiltráty,  leukemická infiltrace CNS, </a:t>
            </a:r>
            <a:r>
              <a:rPr lang="cs-CZ" sz="3600" dirty="0" err="1" smtClean="0">
                <a:cs typeface="Arial" panose="020B0604020202020204" pitchFamily="34" charset="0"/>
              </a:rPr>
              <a:t>myelosarkom</a:t>
            </a:r>
            <a:r>
              <a:rPr lang="cs-CZ" sz="3600" dirty="0" smtClean="0">
                <a:cs typeface="Arial" panose="020B0604020202020204" pitchFamily="34" charset="0"/>
              </a:rPr>
              <a:t>). </a:t>
            </a:r>
          </a:p>
          <a:p>
            <a:r>
              <a:rPr lang="cs-CZ" sz="3600" dirty="0" smtClean="0">
                <a:cs typeface="Arial" panose="020B0604020202020204" pitchFamily="34" charset="0"/>
              </a:rPr>
              <a:t>Ozáření </a:t>
            </a:r>
            <a:r>
              <a:rPr lang="cs-CZ" sz="3600" dirty="0">
                <a:cs typeface="Arial" panose="020B0604020202020204" pitchFamily="34" charset="0"/>
              </a:rPr>
              <a:t>je možné provést pomocí </a:t>
            </a:r>
            <a:r>
              <a:rPr lang="cs-CZ" sz="3600" b="1" dirty="0">
                <a:cs typeface="Arial" panose="020B0604020202020204" pitchFamily="34" charset="0"/>
              </a:rPr>
              <a:t>konvenční fotonové </a:t>
            </a:r>
            <a:r>
              <a:rPr lang="cs-CZ" sz="3600" dirty="0">
                <a:cs typeface="Arial" panose="020B0604020202020204" pitchFamily="34" charset="0"/>
              </a:rPr>
              <a:t>nebo novější </a:t>
            </a:r>
            <a:r>
              <a:rPr lang="cs-CZ" sz="3600" b="1" dirty="0">
                <a:cs typeface="Arial" panose="020B0604020202020204" pitchFamily="34" charset="0"/>
              </a:rPr>
              <a:t>protonové </a:t>
            </a:r>
            <a:r>
              <a:rPr lang="cs-CZ" sz="3600" b="1" dirty="0" smtClean="0">
                <a:cs typeface="Arial" panose="020B0604020202020204" pitchFamily="34" charset="0"/>
              </a:rPr>
              <a:t>techniky</a:t>
            </a:r>
            <a:r>
              <a:rPr lang="cs-CZ" sz="3600" dirty="0" smtClean="0">
                <a:cs typeface="Arial" panose="020B0604020202020204" pitchFamily="34" charset="0"/>
              </a:rPr>
              <a:t>. </a:t>
            </a:r>
            <a:r>
              <a:rPr lang="cs-CZ" sz="3600" dirty="0">
                <a:cs typeface="Arial" panose="020B0604020202020204" pitchFamily="34" charset="0"/>
              </a:rPr>
              <a:t>Protonová RT </a:t>
            </a:r>
            <a:r>
              <a:rPr lang="cs-CZ" sz="3600" dirty="0" smtClean="0">
                <a:cs typeface="Arial" panose="020B0604020202020204" pitchFamily="34" charset="0"/>
              </a:rPr>
              <a:t>využívá </a:t>
            </a:r>
            <a:r>
              <a:rPr lang="cs-CZ" sz="3600" dirty="0">
                <a:cs typeface="Arial" panose="020B0604020202020204" pitchFamily="34" charset="0"/>
              </a:rPr>
              <a:t>výhodných fyzikálních vlastností </a:t>
            </a:r>
            <a:r>
              <a:rPr lang="cs-CZ" sz="3600" b="1" dirty="0">
                <a:cs typeface="Arial" panose="020B0604020202020204" pitchFamily="34" charset="0"/>
              </a:rPr>
              <a:t>částic </a:t>
            </a:r>
            <a:r>
              <a:rPr lang="cs-CZ" sz="3600" dirty="0" smtClean="0">
                <a:cs typeface="Arial" panose="020B0604020202020204" pitchFamily="34" charset="0"/>
              </a:rPr>
              <a:t>(</a:t>
            </a:r>
            <a:r>
              <a:rPr lang="cs-CZ" sz="3600" dirty="0" smtClean="0">
                <a:cs typeface="Arial" panose="020B0604020202020204" pitchFamily="34" charset="0"/>
              </a:rPr>
              <a:t>protonů) </a:t>
            </a:r>
            <a:r>
              <a:rPr lang="cs-CZ" sz="3600" dirty="0">
                <a:cs typeface="Arial" panose="020B0604020202020204" pitchFamily="34" charset="0"/>
              </a:rPr>
              <a:t>pro potřeby lékařského ozáření.  </a:t>
            </a:r>
          </a:p>
        </p:txBody>
      </p:sp>
      <p:sp>
        <p:nvSpPr>
          <p:cNvPr id="11" name="TextovéPole 13"/>
          <p:cNvSpPr txBox="1"/>
          <p:nvPr/>
        </p:nvSpPr>
        <p:spPr>
          <a:xfrm>
            <a:off x="1229150" y="12060586"/>
            <a:ext cx="21057984" cy="1061829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ea typeface=""/>
                <a:cs typeface="Arial" panose="020B0604020202020204" pitchFamily="34" charset="0"/>
              </a:rPr>
              <a:t>Materi</a:t>
            </a:r>
            <a:r>
              <a:rPr lang="cs-CZ" sz="3600" b="1" dirty="0" err="1" smtClean="0">
                <a:solidFill>
                  <a:srgbClr val="000000"/>
                </a:solidFill>
                <a:ea typeface=""/>
                <a:cs typeface="Arial" panose="020B0604020202020204" pitchFamily="34" charset="0"/>
              </a:rPr>
              <a:t>ál</a:t>
            </a:r>
            <a:r>
              <a:rPr lang="cs-CZ" sz="3600" b="1" dirty="0" smtClean="0">
                <a:solidFill>
                  <a:srgbClr val="000000"/>
                </a:solidFill>
                <a:ea typeface=""/>
                <a:cs typeface="Arial" panose="020B0604020202020204" pitchFamily="34" charset="0"/>
              </a:rPr>
              <a:t> a metody</a:t>
            </a:r>
            <a:endParaRPr lang="cs-CZ" sz="3600" b="1" dirty="0">
              <a:solidFill>
                <a:srgbClr val="000000"/>
              </a:solidFill>
              <a:ea typeface=""/>
              <a:cs typeface="Arial" panose="020B0604020202020204" pitchFamily="34" charset="0"/>
            </a:endParaRPr>
          </a:p>
          <a:p>
            <a:r>
              <a:rPr lang="cs-CZ" sz="3600" dirty="0" smtClean="0">
                <a:cs typeface="Arial" panose="020B0604020202020204" pitchFamily="34" charset="0"/>
              </a:rPr>
              <a:t>Protonové </a:t>
            </a:r>
            <a:r>
              <a:rPr lang="cs-CZ" sz="3600" dirty="0">
                <a:cs typeface="Arial" panose="020B0604020202020204" pitchFamily="34" charset="0"/>
              </a:rPr>
              <a:t>ozáření </a:t>
            </a:r>
            <a:r>
              <a:rPr lang="cs-CZ" sz="3600" b="1" dirty="0" smtClean="0">
                <a:cs typeface="Arial" panose="020B0604020202020204" pitchFamily="34" charset="0"/>
              </a:rPr>
              <a:t>méně </a:t>
            </a:r>
            <a:r>
              <a:rPr lang="cs-CZ" sz="3600" b="1" dirty="0">
                <a:cs typeface="Arial" panose="020B0604020202020204" pitchFamily="34" charset="0"/>
              </a:rPr>
              <a:t>zatěžuje okolní </a:t>
            </a:r>
            <a:r>
              <a:rPr lang="cs-CZ" sz="3600" b="1" dirty="0" smtClean="0">
                <a:cs typeface="Arial" panose="020B0604020202020204" pitchFamily="34" charset="0"/>
              </a:rPr>
              <a:t>tkáně. </a:t>
            </a:r>
            <a:r>
              <a:rPr lang="cs-CZ" sz="3600" dirty="0" smtClean="0">
                <a:cs typeface="Arial" panose="020B0604020202020204" pitchFamily="34" charset="0"/>
              </a:rPr>
              <a:t> </a:t>
            </a:r>
            <a:r>
              <a:rPr lang="cs-CZ" sz="3600" dirty="0">
                <a:cs typeface="Arial" panose="020B0604020202020204" pitchFamily="34" charset="0"/>
              </a:rPr>
              <a:t>Ve  srovnání s fotonovou RT </a:t>
            </a:r>
            <a:r>
              <a:rPr lang="cs-CZ" sz="3600" b="1" dirty="0">
                <a:cs typeface="Arial" panose="020B0604020202020204" pitchFamily="34" charset="0"/>
              </a:rPr>
              <a:t>snižuje rizika vývoje akutní i pozdní toxicity</a:t>
            </a:r>
            <a:r>
              <a:rPr lang="cs-CZ" sz="3600" dirty="0">
                <a:cs typeface="Arial" panose="020B0604020202020204" pitchFamily="34" charset="0"/>
              </a:rPr>
              <a:t>. Z těchto důvodů bývá protonová RT preferovanou technikou </a:t>
            </a:r>
            <a:r>
              <a:rPr lang="cs-CZ" sz="3600" dirty="0" smtClean="0">
                <a:cs typeface="Arial" panose="020B0604020202020204" pitchFamily="34" charset="0"/>
              </a:rPr>
              <a:t>pro</a:t>
            </a:r>
            <a:r>
              <a:rPr lang="cs-CZ" sz="3600" dirty="0">
                <a:cs typeface="Arial" panose="020B0604020202020204" pitchFamily="34" charset="0"/>
              </a:rPr>
              <a:t> </a:t>
            </a:r>
            <a:r>
              <a:rPr lang="cs-CZ" sz="3600" dirty="0" smtClean="0">
                <a:cs typeface="Arial" panose="020B0604020202020204" pitchFamily="34" charset="0"/>
              </a:rPr>
              <a:t>několik </a:t>
            </a:r>
            <a:r>
              <a:rPr lang="cs-CZ" sz="3600" dirty="0">
                <a:cs typeface="Arial" panose="020B0604020202020204" pitchFamily="34" charset="0"/>
              </a:rPr>
              <a:t>skupin </a:t>
            </a:r>
            <a:r>
              <a:rPr lang="cs-CZ" sz="3600" dirty="0" err="1" smtClean="0">
                <a:cs typeface="Arial" panose="020B0604020202020204" pitchFamily="34" charset="0"/>
              </a:rPr>
              <a:t>hematoonkologických</a:t>
            </a:r>
            <a:r>
              <a:rPr lang="cs-CZ" sz="3600" dirty="0" smtClean="0">
                <a:cs typeface="Arial" panose="020B0604020202020204" pitchFamily="34" charset="0"/>
              </a:rPr>
              <a:t> pacientů . </a:t>
            </a:r>
          </a:p>
          <a:p>
            <a:endParaRPr lang="cs-CZ" sz="3600" dirty="0" smtClean="0">
              <a:cs typeface="Arial" panose="020B0604020202020204" pitchFamily="34" charset="0"/>
            </a:endParaRPr>
          </a:p>
          <a:p>
            <a:r>
              <a:rPr lang="cs-CZ" sz="3600" dirty="0" smtClean="0">
                <a:cs typeface="Arial" panose="020B0604020202020204" pitchFamily="34" charset="0"/>
              </a:rPr>
              <a:t>Jsou to především: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cs typeface="Arial" panose="020B0604020202020204" pitchFamily="34" charset="0"/>
              </a:rPr>
              <a:t>pacienti </a:t>
            </a:r>
            <a:r>
              <a:rPr lang="cs-CZ" sz="3600" dirty="0">
                <a:cs typeface="Arial" panose="020B0604020202020204" pitchFamily="34" charset="0"/>
              </a:rPr>
              <a:t>s </a:t>
            </a:r>
            <a:r>
              <a:rPr lang="cs-CZ" sz="3600" b="1" dirty="0">
                <a:cs typeface="Arial" panose="020B0604020202020204" pitchFamily="34" charset="0"/>
              </a:rPr>
              <a:t>dlouhou předpokládanou dobou přežití</a:t>
            </a:r>
            <a:r>
              <a:rPr lang="cs-CZ" sz="3600" dirty="0">
                <a:cs typeface="Arial" panose="020B0604020202020204" pitchFamily="34" charset="0"/>
              </a:rPr>
              <a:t>, </a:t>
            </a:r>
            <a:r>
              <a:rPr lang="cs-CZ" sz="3600" dirty="0" smtClean="0">
                <a:cs typeface="Arial" panose="020B0604020202020204" pitchFamily="34" charset="0"/>
              </a:rPr>
              <a:t>cílem je minimalizace pozdních rizik </a:t>
            </a:r>
            <a:r>
              <a:rPr lang="cs-CZ" sz="3600" dirty="0">
                <a:cs typeface="Arial" panose="020B0604020202020204" pitchFamily="34" charset="0"/>
              </a:rPr>
              <a:t>onkologické </a:t>
            </a:r>
            <a:r>
              <a:rPr lang="cs-CZ" sz="3600" dirty="0" smtClean="0">
                <a:cs typeface="Arial" panose="020B0604020202020204" pitchFamily="34" charset="0"/>
              </a:rPr>
              <a:t>léčby (</a:t>
            </a:r>
            <a:r>
              <a:rPr lang="cs-CZ" sz="3600" dirty="0">
                <a:cs typeface="Arial" panose="020B0604020202020204" pitchFamily="34" charset="0"/>
              </a:rPr>
              <a:t> HL a </a:t>
            </a:r>
            <a:r>
              <a:rPr lang="cs-CZ" sz="3600" dirty="0" smtClean="0">
                <a:cs typeface="Arial" panose="020B0604020202020204" pitchFamily="34" charset="0"/>
              </a:rPr>
              <a:t>některé agresivní NHL </a:t>
            </a:r>
            <a:r>
              <a:rPr lang="cs-CZ" sz="3600" dirty="0">
                <a:cs typeface="Arial" panose="020B0604020202020204" pitchFamily="34" charset="0"/>
              </a:rPr>
              <a:t>(PMBL, DLBCL) s nutností ozáření mediastina, axil a velkými </a:t>
            </a:r>
            <a:r>
              <a:rPr lang="cs-CZ" sz="3600" dirty="0" smtClean="0">
                <a:cs typeface="Arial" panose="020B0604020202020204" pitchFamily="34" charset="0"/>
              </a:rPr>
              <a:t>plánovanými objemy)</a:t>
            </a:r>
          </a:p>
          <a:p>
            <a:pPr marL="742950" indent="-742950">
              <a:buFont typeface="+mj-lt"/>
              <a:buAutoNum type="arabicPeriod"/>
            </a:pPr>
            <a:endParaRPr lang="cs-CZ" sz="3600" dirty="0" smtClean="0"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sz="3600" dirty="0">
                <a:cs typeface="Arial" panose="020B0604020202020204" pitchFamily="34" charset="0"/>
              </a:rPr>
              <a:t>p</a:t>
            </a:r>
            <a:r>
              <a:rPr lang="cs-CZ" sz="3600" dirty="0" smtClean="0">
                <a:cs typeface="Arial" panose="020B0604020202020204" pitchFamily="34" charset="0"/>
              </a:rPr>
              <a:t>acienti s </a:t>
            </a:r>
            <a:r>
              <a:rPr lang="cs-CZ" sz="3600" b="1" dirty="0" err="1" smtClean="0">
                <a:cs typeface="Arial" panose="020B0604020202020204" pitchFamily="34" charset="0"/>
              </a:rPr>
              <a:t>relabujícími</a:t>
            </a:r>
            <a:r>
              <a:rPr lang="cs-CZ" sz="3600" b="1" dirty="0" smtClean="0">
                <a:cs typeface="Arial" panose="020B0604020202020204" pitchFamily="34" charset="0"/>
              </a:rPr>
              <a:t> či refrakterními lymfomy</a:t>
            </a:r>
            <a:r>
              <a:rPr lang="cs-CZ" sz="3600" dirty="0" smtClean="0">
                <a:cs typeface="Arial" panose="020B0604020202020204" pitchFamily="34" charset="0"/>
              </a:rPr>
              <a:t>, nutno počítat s menší regenerační schopností  po</a:t>
            </a:r>
            <a:r>
              <a:rPr lang="cs-CZ" sz="3600" dirty="0">
                <a:cs typeface="Arial" panose="020B0604020202020204" pitchFamily="34" charset="0"/>
              </a:rPr>
              <a:t> předchozích liniích systémové </a:t>
            </a:r>
            <a:r>
              <a:rPr lang="cs-CZ" sz="3600" dirty="0" smtClean="0">
                <a:cs typeface="Arial" panose="020B0604020202020204" pitchFamily="34" charset="0"/>
              </a:rPr>
              <a:t>léčby a navíc zde musí být dodána vyšší celková dávka záření  (ozáření </a:t>
            </a:r>
            <a:r>
              <a:rPr lang="cs-CZ" sz="3600" dirty="0">
                <a:cs typeface="Arial" panose="020B0604020202020204" pitchFamily="34" charset="0"/>
              </a:rPr>
              <a:t>objemných mediastinálních infiltrátů refrakterních na systémovou léčbu s nutností navýšení celkové dávky </a:t>
            </a:r>
            <a:r>
              <a:rPr lang="cs-CZ" sz="3600" dirty="0" smtClean="0">
                <a:cs typeface="Arial" panose="020B0604020202020204" pitchFamily="34" charset="0"/>
              </a:rPr>
              <a:t>záření)</a:t>
            </a:r>
          </a:p>
          <a:p>
            <a:pPr marL="742950" indent="-742950">
              <a:buFont typeface="+mj-lt"/>
              <a:buAutoNum type="arabicPeriod"/>
            </a:pPr>
            <a:endParaRPr lang="cs-CZ" sz="3600" dirty="0" smtClean="0"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sz="3600" b="1" dirty="0" smtClean="0">
                <a:cs typeface="Arial" panose="020B0604020202020204" pitchFamily="34" charset="0"/>
              </a:rPr>
              <a:t>opakované </a:t>
            </a:r>
            <a:r>
              <a:rPr lang="cs-CZ" sz="3600" b="1" dirty="0">
                <a:cs typeface="Arial" panose="020B0604020202020204" pitchFamily="34" charset="0"/>
              </a:rPr>
              <a:t>ozáření </a:t>
            </a:r>
            <a:r>
              <a:rPr lang="cs-CZ" sz="3600" dirty="0">
                <a:cs typeface="Arial" panose="020B0604020202020204" pitchFamily="34" charset="0"/>
              </a:rPr>
              <a:t>jedné oblasti či oblasti těsně naléhající na předchozí ozařovaný objem. </a:t>
            </a:r>
            <a:endParaRPr lang="cs-CZ" sz="3600" dirty="0" smtClean="0"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cs-CZ" sz="3600" dirty="0" smtClean="0"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sz="3600" dirty="0">
                <a:cs typeface="Arial" panose="020B0604020202020204" pitchFamily="34" charset="0"/>
              </a:rPr>
              <a:t>ozáření </a:t>
            </a:r>
            <a:r>
              <a:rPr lang="cs-CZ" sz="3600" b="1" dirty="0" err="1">
                <a:cs typeface="Arial" panose="020B0604020202020204" pitchFamily="34" charset="0"/>
              </a:rPr>
              <a:t>kraniospinální</a:t>
            </a:r>
            <a:r>
              <a:rPr lang="cs-CZ" sz="3600" b="1" dirty="0">
                <a:cs typeface="Arial" panose="020B0604020202020204" pitchFamily="34" charset="0"/>
              </a:rPr>
              <a:t> osy </a:t>
            </a:r>
            <a:r>
              <a:rPr lang="cs-CZ" sz="3600" dirty="0">
                <a:cs typeface="Arial" panose="020B0604020202020204" pitchFamily="34" charset="0"/>
              </a:rPr>
              <a:t>u </a:t>
            </a:r>
            <a:r>
              <a:rPr lang="cs-CZ" sz="3600" dirty="0" err="1" smtClean="0">
                <a:cs typeface="Arial" panose="020B0604020202020204" pitchFamily="34" charset="0"/>
              </a:rPr>
              <a:t>předléčených</a:t>
            </a:r>
            <a:r>
              <a:rPr lang="cs-CZ" sz="3600" dirty="0" smtClean="0">
                <a:cs typeface="Arial" panose="020B0604020202020204" pitchFamily="34" charset="0"/>
              </a:rPr>
              <a:t> pacientů </a:t>
            </a:r>
            <a:r>
              <a:rPr lang="cs-CZ" sz="3600" dirty="0">
                <a:cs typeface="Arial" panose="020B0604020202020204" pitchFamily="34" charset="0"/>
              </a:rPr>
              <a:t>s leukemickou infiltrací </a:t>
            </a:r>
            <a:r>
              <a:rPr lang="cs-CZ" sz="3600" dirty="0" smtClean="0">
                <a:cs typeface="Arial" panose="020B0604020202020204" pitchFamily="34" charset="0"/>
              </a:rPr>
              <a:t>CNS a individuální zvážení u </a:t>
            </a:r>
            <a:r>
              <a:rPr lang="cs-CZ" sz="3600" b="1" dirty="0" err="1" smtClean="0">
                <a:cs typeface="Arial" panose="020B0604020202020204" pitchFamily="34" charset="0"/>
              </a:rPr>
              <a:t>myelosarkomu</a:t>
            </a:r>
            <a:endParaRPr lang="cs-CZ" sz="3600" b="1" dirty="0" smtClean="0">
              <a:cs typeface="Arial" panose="020B0604020202020204" pitchFamily="34" charset="0"/>
            </a:endParaRPr>
          </a:p>
        </p:txBody>
      </p:sp>
      <p:sp>
        <p:nvSpPr>
          <p:cNvPr id="19" name="TextovéPole 26"/>
          <p:cNvSpPr txBox="1"/>
          <p:nvPr/>
        </p:nvSpPr>
        <p:spPr>
          <a:xfrm>
            <a:off x="1133626" y="40820141"/>
            <a:ext cx="30715320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cs-CZ" sz="4000" b="1" i="0" u="none" strike="noStrike" kern="1200" cap="none" spc="0" baseline="0" dirty="0" smtClean="0">
                <a:solidFill>
                  <a:srgbClr val="000000"/>
                </a:solidFill>
                <a:uFillTx/>
                <a:ea typeface=""/>
                <a:cs typeface=""/>
              </a:rPr>
              <a:t>Závěr</a:t>
            </a:r>
            <a:endParaRPr lang="cs-CZ" sz="4000" b="1" i="0" u="none" strike="noStrike" kern="1200" cap="none" spc="0" baseline="0" dirty="0" smtClean="0">
              <a:solidFill>
                <a:srgbClr val="000000"/>
              </a:solidFill>
              <a:uFillTx/>
              <a:ea typeface=""/>
              <a:cs typeface=""/>
            </a:endParaRPr>
          </a:p>
          <a:p>
            <a:r>
              <a:rPr lang="cs-CZ" sz="3600" dirty="0" smtClean="0">
                <a:cs typeface="Arial" panose="020B0604020202020204" pitchFamily="34" charset="0"/>
              </a:rPr>
              <a:t>Dosud široce užívané </a:t>
            </a:r>
            <a:r>
              <a:rPr lang="cs-CZ" sz="3600" dirty="0">
                <a:cs typeface="Arial" panose="020B0604020202020204" pitchFamily="34" charset="0"/>
              </a:rPr>
              <a:t>ozařovací techniky na bázi fotonů </a:t>
            </a:r>
            <a:r>
              <a:rPr lang="cs-CZ" sz="3600" dirty="0" smtClean="0">
                <a:cs typeface="Arial" panose="020B0604020202020204" pitchFamily="34" charset="0"/>
              </a:rPr>
              <a:t>již </a:t>
            </a:r>
            <a:r>
              <a:rPr lang="cs-CZ" sz="3600" dirty="0">
                <a:cs typeface="Arial" panose="020B0604020202020204" pitchFamily="34" charset="0"/>
              </a:rPr>
              <a:t>dosáhly svých fyzikálních </a:t>
            </a:r>
            <a:r>
              <a:rPr lang="cs-CZ" sz="3600" dirty="0" smtClean="0">
                <a:cs typeface="Arial" panose="020B0604020202020204" pitchFamily="34" charset="0"/>
              </a:rPr>
              <a:t>limitů. Další </a:t>
            </a:r>
            <a:r>
              <a:rPr lang="cs-CZ" sz="3600" dirty="0">
                <a:cs typeface="Arial" panose="020B0604020202020204" pitchFamily="34" charset="0"/>
              </a:rPr>
              <a:t>technologický vývoj </a:t>
            </a:r>
            <a:r>
              <a:rPr lang="cs-CZ" sz="3600" dirty="0" smtClean="0">
                <a:cs typeface="Arial" panose="020B0604020202020204" pitchFamily="34" charset="0"/>
              </a:rPr>
              <a:t>nepovede </a:t>
            </a:r>
            <a:r>
              <a:rPr lang="cs-CZ" sz="3600" dirty="0">
                <a:cs typeface="Arial" panose="020B0604020202020204" pitchFamily="34" charset="0"/>
              </a:rPr>
              <a:t>k významnému zlepšení dávkové distribuce </a:t>
            </a:r>
            <a:r>
              <a:rPr lang="cs-CZ" sz="3600" dirty="0" smtClean="0">
                <a:cs typeface="Arial" panose="020B0604020202020204" pitchFamily="34" charset="0"/>
              </a:rPr>
              <a:t>fotonů v</a:t>
            </a:r>
            <a:r>
              <a:rPr lang="cs-CZ" sz="3600" dirty="0">
                <a:cs typeface="Arial" panose="020B0604020202020204" pitchFamily="34" charset="0"/>
              </a:rPr>
              <a:t> tkáních.  Užití jiného zdroje </a:t>
            </a:r>
            <a:r>
              <a:rPr lang="cs-CZ" sz="3600" dirty="0" smtClean="0">
                <a:cs typeface="Arial" panose="020B0604020202020204" pitchFamily="34" charset="0"/>
              </a:rPr>
              <a:t>záření, například částicové RT představované protonovou RT,  </a:t>
            </a:r>
            <a:r>
              <a:rPr lang="cs-CZ" sz="3600" dirty="0">
                <a:cs typeface="Arial" panose="020B0604020202020204" pitchFamily="34" charset="0"/>
              </a:rPr>
              <a:t>je </a:t>
            </a:r>
            <a:r>
              <a:rPr lang="cs-CZ" sz="3600" dirty="0" smtClean="0">
                <a:cs typeface="Arial" panose="020B0604020202020204" pitchFamily="34" charset="0"/>
              </a:rPr>
              <a:t> </a:t>
            </a:r>
            <a:r>
              <a:rPr lang="cs-CZ" sz="3600" b="1" dirty="0">
                <a:cs typeface="Arial" panose="020B0604020202020204" pitchFamily="34" charset="0"/>
              </a:rPr>
              <a:t>logickým pokračováním vývoje radiační onkologie</a:t>
            </a:r>
            <a:r>
              <a:rPr lang="cs-CZ" sz="3600" dirty="0" smtClean="0">
                <a:cs typeface="Arial" panose="020B0604020202020204" pitchFamily="34" charset="0"/>
              </a:rPr>
              <a:t>.</a:t>
            </a:r>
            <a:r>
              <a:rPr lang="cs-CZ" sz="36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cs-CZ" sz="3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cs-CZ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Klinické zkušenosti s protonovou RT u </a:t>
            </a:r>
            <a:r>
              <a:rPr lang="cs-CZ" sz="3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hematoonkologických</a:t>
            </a:r>
            <a:r>
              <a:rPr lang="cs-CZ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 malignit jsou zatím limitované. Dle našich zkušeností je protonová </a:t>
            </a:r>
            <a:r>
              <a:rPr lang="cs-CZ" sz="3600" dirty="0">
                <a:solidFill>
                  <a:srgbClr val="000000"/>
                </a:solidFill>
                <a:cs typeface="Arial" panose="020B0604020202020204" pitchFamily="34" charset="0"/>
              </a:rPr>
              <a:t>RT v léčbě </a:t>
            </a:r>
            <a:r>
              <a:rPr lang="cs-CZ" sz="3600" dirty="0" err="1">
                <a:solidFill>
                  <a:srgbClr val="000000"/>
                </a:solidFill>
                <a:cs typeface="Arial" panose="020B0604020202020204" pitchFamily="34" charset="0"/>
              </a:rPr>
              <a:t>hematoonkologických</a:t>
            </a:r>
            <a:r>
              <a:rPr lang="cs-CZ" sz="3600" dirty="0">
                <a:solidFill>
                  <a:srgbClr val="000000"/>
                </a:solidFill>
                <a:cs typeface="Arial" panose="020B0604020202020204" pitchFamily="34" charset="0"/>
              </a:rPr>
              <a:t> malignit  </a:t>
            </a:r>
            <a:r>
              <a:rPr lang="cs-CZ" sz="3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velmi dobře tolerovanou </a:t>
            </a:r>
            <a:r>
              <a:rPr lang="cs-CZ" sz="3600" b="1" dirty="0">
                <a:solidFill>
                  <a:srgbClr val="000000"/>
                </a:solidFill>
                <a:cs typeface="Arial" panose="020B0604020202020204" pitchFamily="34" charset="0"/>
              </a:rPr>
              <a:t>léčebnou </a:t>
            </a:r>
            <a:r>
              <a:rPr lang="cs-CZ" sz="3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modalitou</a:t>
            </a:r>
            <a:r>
              <a:rPr lang="cs-CZ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, zajišťující </a:t>
            </a:r>
            <a:r>
              <a:rPr lang="cs-CZ" sz="3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vynikající lokální kontrolu onemocnění</a:t>
            </a:r>
            <a:r>
              <a:rPr lang="cs-CZ" sz="3600" dirty="0" smtClean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cs-CZ" sz="3600" dirty="0">
                <a:solidFill>
                  <a:srgbClr val="000000"/>
                </a:solidFill>
                <a:cs typeface="Arial" panose="020B0604020202020204" pitchFamily="34" charset="0"/>
              </a:rPr>
              <a:t>Hlavní výhodou </a:t>
            </a:r>
            <a:r>
              <a:rPr lang="cs-CZ" sz="3600" dirty="0" smtClean="0">
                <a:cs typeface="Arial" panose="020B0604020202020204" pitchFamily="34" charset="0"/>
              </a:rPr>
              <a:t>protonové </a:t>
            </a:r>
            <a:r>
              <a:rPr lang="cs-CZ" sz="3600" dirty="0">
                <a:cs typeface="Arial" panose="020B0604020202020204" pitchFamily="34" charset="0"/>
              </a:rPr>
              <a:t>RT je </a:t>
            </a:r>
            <a:r>
              <a:rPr lang="cs-CZ" sz="3600" b="1" dirty="0" smtClean="0">
                <a:cs typeface="Arial" panose="020B0604020202020204" pitchFamily="34" charset="0"/>
              </a:rPr>
              <a:t>snížení rizik spojených  s</a:t>
            </a:r>
            <a:r>
              <a:rPr lang="cs-CZ" sz="3600" b="1" dirty="0">
                <a:cs typeface="Arial" panose="020B0604020202020204" pitchFamily="34" charset="0"/>
              </a:rPr>
              <a:t> ozářením </a:t>
            </a:r>
            <a:r>
              <a:rPr lang="cs-CZ" sz="3600" b="1" dirty="0" smtClean="0">
                <a:cs typeface="Arial" panose="020B0604020202020204" pitchFamily="34" charset="0"/>
              </a:rPr>
              <a:t> </a:t>
            </a:r>
            <a:r>
              <a:rPr lang="cs-CZ" sz="3600" dirty="0" smtClean="0">
                <a:cs typeface="Arial" panose="020B0604020202020204" pitchFamily="34" charset="0"/>
              </a:rPr>
              <a:t>(akutní i pozdní toxicity) . V některých situacích pak </a:t>
            </a:r>
            <a:r>
              <a:rPr lang="cs-CZ" sz="3600" dirty="0">
                <a:cs typeface="Arial" panose="020B0604020202020204" pitchFamily="34" charset="0"/>
              </a:rPr>
              <a:t> </a:t>
            </a:r>
            <a:r>
              <a:rPr lang="cs-CZ" sz="3600" dirty="0" smtClean="0">
                <a:cs typeface="Arial" panose="020B0604020202020204" pitchFamily="34" charset="0"/>
              </a:rPr>
              <a:t>může RT </a:t>
            </a:r>
            <a:r>
              <a:rPr lang="cs-CZ" sz="3600" b="1" dirty="0" smtClean="0">
                <a:cs typeface="Arial" panose="020B0604020202020204" pitchFamily="34" charset="0"/>
              </a:rPr>
              <a:t>rozšířit  </a:t>
            </a:r>
            <a:r>
              <a:rPr lang="cs-CZ" sz="3600" b="1" dirty="0">
                <a:cs typeface="Arial" panose="020B0604020202020204" pitchFamily="34" charset="0"/>
              </a:rPr>
              <a:t>spektrum užití RT u hematologických </a:t>
            </a:r>
            <a:r>
              <a:rPr lang="cs-CZ" sz="3600" b="1" dirty="0" smtClean="0">
                <a:cs typeface="Arial" panose="020B0604020202020204" pitchFamily="34" charset="0"/>
              </a:rPr>
              <a:t>malignit </a:t>
            </a:r>
            <a:r>
              <a:rPr lang="cs-CZ" sz="3600" dirty="0" smtClean="0">
                <a:cs typeface="Arial" panose="020B0604020202020204" pitchFamily="34" charset="0"/>
              </a:rPr>
              <a:t>(objemný </a:t>
            </a:r>
            <a:r>
              <a:rPr lang="cs-CZ" sz="3600" dirty="0" err="1">
                <a:cs typeface="Arial" panose="020B0604020202020204" pitchFamily="34" charset="0"/>
              </a:rPr>
              <a:t>chemorefrakterní</a:t>
            </a:r>
            <a:r>
              <a:rPr lang="cs-CZ" sz="3600" dirty="0">
                <a:cs typeface="Arial" panose="020B0604020202020204" pitchFamily="34" charset="0"/>
              </a:rPr>
              <a:t> </a:t>
            </a:r>
            <a:r>
              <a:rPr lang="cs-CZ" sz="3600" dirty="0" smtClean="0">
                <a:cs typeface="Arial" panose="020B0604020202020204" pitchFamily="34" charset="0"/>
              </a:rPr>
              <a:t>nález, </a:t>
            </a:r>
            <a:r>
              <a:rPr lang="cs-CZ" sz="3600" dirty="0" err="1" smtClean="0">
                <a:cs typeface="Arial" panose="020B0604020202020204" pitchFamily="34" charset="0"/>
              </a:rPr>
              <a:t>reiradiace</a:t>
            </a:r>
            <a:r>
              <a:rPr lang="cs-CZ" sz="3600" dirty="0" smtClean="0">
                <a:cs typeface="Arial" panose="020B0604020202020204" pitchFamily="34" charset="0"/>
              </a:rPr>
              <a:t>,  ozáření </a:t>
            </a:r>
            <a:r>
              <a:rPr lang="cs-CZ" sz="3600" dirty="0" err="1" smtClean="0">
                <a:cs typeface="Arial" panose="020B0604020202020204" pitchFamily="34" charset="0"/>
              </a:rPr>
              <a:t>kraniospinální</a:t>
            </a:r>
            <a:r>
              <a:rPr lang="cs-CZ" sz="3600" dirty="0" smtClean="0">
                <a:cs typeface="Arial" panose="020B0604020202020204" pitchFamily="34" charset="0"/>
              </a:rPr>
              <a:t> osy</a:t>
            </a:r>
            <a:r>
              <a:rPr lang="cs-CZ" sz="3600" dirty="0" smtClean="0">
                <a:cs typeface="Arial" panose="020B0604020202020204" pitchFamily="34" charset="0"/>
              </a:rPr>
              <a:t>).</a:t>
            </a:r>
            <a:endParaRPr lang="cs-CZ" sz="3600" dirty="0">
              <a:cs typeface="Arial" panose="020B0604020202020204" pitchFamily="34" charset="0"/>
            </a:endParaRPr>
          </a:p>
        </p:txBody>
      </p:sp>
      <p:sp>
        <p:nvSpPr>
          <p:cNvPr id="54" name="Nadpis 1"/>
          <p:cNvSpPr txBox="1">
            <a:spLocks noGrp="1"/>
          </p:cNvSpPr>
          <p:nvPr>
            <p:ph type="ctrTitle"/>
          </p:nvPr>
        </p:nvSpPr>
        <p:spPr>
          <a:xfrm>
            <a:off x="2952554" y="394613"/>
            <a:ext cx="27320002" cy="2566748"/>
          </a:xfrm>
        </p:spPr>
        <p:txBody>
          <a:bodyPr/>
          <a:lstStyle/>
          <a:p>
            <a:r>
              <a:rPr lang="cs-CZ" sz="6000" dirty="0" smtClean="0"/>
              <a:t>MOŽNOSTI UŽITÍ PROTONOVÉ RADIOTERAPIE V LÉČBĚ HEMATOLOGICKÝCH MALIGNIT</a:t>
            </a:r>
            <a:r>
              <a:rPr lang="en-US" sz="6000" dirty="0" smtClean="0"/>
              <a:t> </a:t>
            </a:r>
            <a:endParaRPr lang="cs-CZ" sz="6000" dirty="0"/>
          </a:p>
        </p:txBody>
      </p:sp>
      <p:sp>
        <p:nvSpPr>
          <p:cNvPr id="55" name="TextovéPole 69"/>
          <p:cNvSpPr txBox="1"/>
          <p:nvPr/>
        </p:nvSpPr>
        <p:spPr>
          <a:xfrm>
            <a:off x="1156709" y="3744593"/>
            <a:ext cx="30363254" cy="40934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u="sng" dirty="0"/>
              <a:t>Dědečková K</a:t>
            </a:r>
            <a:r>
              <a:rPr lang="cs-CZ" sz="4000" dirty="0"/>
              <a:t>. </a:t>
            </a:r>
            <a:r>
              <a:rPr lang="cs-CZ" sz="4000" baseline="30000" dirty="0"/>
              <a:t>1,4</a:t>
            </a:r>
            <a:r>
              <a:rPr lang="cs-CZ" sz="4000" dirty="0"/>
              <a:t>, Zapletalová S. </a:t>
            </a:r>
            <a:r>
              <a:rPr lang="cs-CZ" sz="4000" baseline="30000" dirty="0"/>
              <a:t>1</a:t>
            </a:r>
            <a:r>
              <a:rPr lang="cs-CZ" sz="4000" dirty="0"/>
              <a:t>, </a:t>
            </a:r>
            <a:r>
              <a:rPr lang="cs-CZ" sz="4000" dirty="0" err="1"/>
              <a:t>Móciková</a:t>
            </a:r>
            <a:r>
              <a:rPr lang="cs-CZ" sz="4000" dirty="0"/>
              <a:t> H. </a:t>
            </a:r>
            <a:r>
              <a:rPr lang="cs-CZ" sz="4000" baseline="30000" dirty="0"/>
              <a:t>2</a:t>
            </a:r>
            <a:r>
              <a:rPr lang="cs-CZ" sz="4000" dirty="0"/>
              <a:t>, Marková J</a:t>
            </a:r>
            <a:r>
              <a:rPr lang="cs-CZ" sz="4000" dirty="0" smtClean="0"/>
              <a:t>. </a:t>
            </a:r>
            <a:r>
              <a:rPr lang="cs-CZ" sz="4000" baseline="30000" dirty="0"/>
              <a:t>2</a:t>
            </a:r>
            <a:r>
              <a:rPr lang="cs-CZ" sz="4000" dirty="0" smtClean="0"/>
              <a:t>, </a:t>
            </a:r>
            <a:r>
              <a:rPr lang="cs-CZ" sz="4000" dirty="0" err="1"/>
              <a:t>Gahérová</a:t>
            </a:r>
            <a:r>
              <a:rPr lang="cs-CZ" sz="4000" dirty="0"/>
              <a:t> L. </a:t>
            </a:r>
            <a:r>
              <a:rPr lang="cs-CZ" sz="4000" baseline="30000" dirty="0"/>
              <a:t>2 </a:t>
            </a:r>
            <a:r>
              <a:rPr lang="cs-CZ" sz="4000" dirty="0" smtClean="0"/>
              <a:t>, </a:t>
            </a:r>
            <a:r>
              <a:rPr lang="cs-CZ" sz="4000" dirty="0"/>
              <a:t>Kouba M. </a:t>
            </a:r>
            <a:r>
              <a:rPr lang="cs-CZ" sz="4000" baseline="30000" dirty="0" smtClean="0"/>
              <a:t>3</a:t>
            </a:r>
            <a:r>
              <a:rPr lang="cs-CZ" sz="4000" dirty="0" smtClean="0"/>
              <a:t>, </a:t>
            </a:r>
            <a:r>
              <a:rPr lang="cs-CZ" sz="4000" dirty="0" err="1"/>
              <a:t>Kaliská</a:t>
            </a:r>
            <a:r>
              <a:rPr lang="cs-CZ" sz="4000" dirty="0"/>
              <a:t> L. </a:t>
            </a:r>
            <a:r>
              <a:rPr lang="cs-CZ" sz="4000" baseline="30000" dirty="0" smtClean="0"/>
              <a:t>1</a:t>
            </a:r>
            <a:r>
              <a:rPr lang="cs-CZ" sz="4000" dirty="0" smtClean="0"/>
              <a:t>, </a:t>
            </a:r>
            <a:r>
              <a:rPr lang="cs-CZ" sz="4000" dirty="0"/>
              <a:t>Andrlík M</a:t>
            </a:r>
            <a:r>
              <a:rPr lang="cs-CZ" sz="4000" dirty="0" smtClean="0"/>
              <a:t>. </a:t>
            </a:r>
            <a:r>
              <a:rPr lang="cs-CZ" sz="4000" baseline="30000" dirty="0" smtClean="0"/>
              <a:t>1</a:t>
            </a:r>
            <a:r>
              <a:rPr lang="cs-CZ" sz="4000" dirty="0" smtClean="0"/>
              <a:t> , </a:t>
            </a:r>
            <a:r>
              <a:rPr lang="cs-CZ" sz="4000" dirty="0"/>
              <a:t>Vondráček V. </a:t>
            </a:r>
            <a:r>
              <a:rPr lang="cs-CZ" sz="4000" baseline="30000" dirty="0" smtClean="0"/>
              <a:t>1</a:t>
            </a:r>
            <a:r>
              <a:rPr lang="cs-CZ" sz="4000" dirty="0" smtClean="0"/>
              <a:t>, </a:t>
            </a:r>
            <a:r>
              <a:rPr lang="cs-CZ" sz="4000" dirty="0"/>
              <a:t>Kubeš J. </a:t>
            </a:r>
            <a:r>
              <a:rPr lang="cs-CZ" sz="4000" baseline="30000" dirty="0" smtClean="0"/>
              <a:t>1,4</a:t>
            </a:r>
            <a:endParaRPr lang="cs-CZ" sz="4000" dirty="0" smtClean="0"/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r>
              <a:rPr lang="cs-CZ" sz="3600" baseline="30000" dirty="0"/>
              <a:t>1</a:t>
            </a:r>
            <a:r>
              <a:rPr lang="cs-CZ" sz="3600" dirty="0" smtClean="0"/>
              <a:t>Proton </a:t>
            </a:r>
            <a:r>
              <a:rPr lang="cs-CZ" sz="3600" dirty="0" err="1"/>
              <a:t>Therapy</a:t>
            </a:r>
            <a:r>
              <a:rPr lang="cs-CZ" sz="3600" dirty="0"/>
              <a:t> Center, </a:t>
            </a:r>
            <a:r>
              <a:rPr lang="cs-CZ" sz="3600" dirty="0" smtClean="0"/>
              <a:t>Praha</a:t>
            </a:r>
            <a:endParaRPr lang="cs-CZ" sz="3600" dirty="0" smtClean="0"/>
          </a:p>
          <a:p>
            <a:r>
              <a:rPr lang="cs-CZ" sz="3600" baseline="30000" dirty="0"/>
              <a:t>2 </a:t>
            </a:r>
            <a:r>
              <a:rPr lang="cs-CZ" sz="3600" dirty="0" smtClean="0"/>
              <a:t>Interní </a:t>
            </a:r>
            <a:r>
              <a:rPr lang="cs-CZ" sz="3600" dirty="0"/>
              <a:t>hematologická klinika, 3.lékařská fakulta a FN Královské </a:t>
            </a:r>
            <a:r>
              <a:rPr lang="cs-CZ" sz="3600" dirty="0" smtClean="0"/>
              <a:t>Vinohrady </a:t>
            </a:r>
            <a:r>
              <a:rPr lang="cs-CZ" sz="3600" dirty="0" smtClean="0"/>
              <a:t>Praha</a:t>
            </a:r>
            <a:endParaRPr lang="cs-CZ" sz="3600" dirty="0" smtClean="0"/>
          </a:p>
          <a:p>
            <a:r>
              <a:rPr lang="cs-CZ" sz="3600" baseline="30000" dirty="0"/>
              <a:t>3</a:t>
            </a:r>
            <a:r>
              <a:rPr lang="cs-CZ" sz="3600" dirty="0" smtClean="0"/>
              <a:t>Ústav </a:t>
            </a:r>
            <a:r>
              <a:rPr lang="cs-CZ" sz="3600" dirty="0"/>
              <a:t>hematologie a krevní transfúze, </a:t>
            </a:r>
            <a:r>
              <a:rPr lang="cs-CZ" sz="3600" dirty="0" smtClean="0"/>
              <a:t>Praha</a:t>
            </a:r>
            <a:endParaRPr lang="cs-CZ" sz="3600" dirty="0" smtClean="0"/>
          </a:p>
          <a:p>
            <a:r>
              <a:rPr lang="cs-CZ" sz="3600" baseline="30000" dirty="0"/>
              <a:t>4</a:t>
            </a:r>
            <a:r>
              <a:rPr lang="cs-CZ" sz="3600" dirty="0" smtClean="0"/>
              <a:t>Onkologická </a:t>
            </a:r>
            <a:r>
              <a:rPr lang="cs-CZ" sz="3600" dirty="0"/>
              <a:t>klinika, 2. lékařská fakulta UK a FN Motol, </a:t>
            </a:r>
            <a:r>
              <a:rPr lang="cs-CZ" sz="3600" dirty="0" smtClean="0"/>
              <a:t>Praha</a:t>
            </a:r>
          </a:p>
          <a:p>
            <a:endParaRPr lang="cs-CZ" sz="36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1247005" y="27692158"/>
            <a:ext cx="9408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/>
              <a:t>Kazuistika č.1 </a:t>
            </a:r>
          </a:p>
          <a:p>
            <a:r>
              <a:rPr lang="cs-CZ" sz="4000" b="1" u="sng" dirty="0" err="1" smtClean="0"/>
              <a:t>Chemorezistentní</a:t>
            </a:r>
            <a:r>
              <a:rPr lang="cs-CZ" sz="4000" b="1" u="sng" dirty="0" smtClean="0"/>
              <a:t> DLBCL</a:t>
            </a:r>
          </a:p>
          <a:p>
            <a:r>
              <a:rPr lang="cs-CZ" sz="4000" b="1" dirty="0"/>
              <a:t>(</a:t>
            </a:r>
            <a:r>
              <a:rPr lang="cs-CZ" sz="4000" b="1" i="1" dirty="0" smtClean="0"/>
              <a:t>progrese v mediastinu</a:t>
            </a:r>
            <a:r>
              <a:rPr lang="cs-CZ" sz="4000" b="1" dirty="0" smtClean="0"/>
              <a:t>)</a:t>
            </a:r>
            <a:endParaRPr lang="cs-CZ" sz="4000" b="1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11407780" y="27721146"/>
            <a:ext cx="89881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u="sng" dirty="0" smtClean="0"/>
              <a:t>Kazuistika č.2</a:t>
            </a:r>
            <a:r>
              <a:rPr lang="cs-CZ" sz="4000" b="1" u="sng" dirty="0"/>
              <a:t> </a:t>
            </a:r>
            <a:endParaRPr lang="cs-CZ" sz="4000" b="1" u="sng" dirty="0" smtClean="0"/>
          </a:p>
          <a:p>
            <a:r>
              <a:rPr lang="cs-CZ" sz="4000" b="1" u="sng" dirty="0" smtClean="0"/>
              <a:t>Relaps AML </a:t>
            </a:r>
          </a:p>
          <a:p>
            <a:r>
              <a:rPr lang="cs-CZ" sz="4000" dirty="0" smtClean="0"/>
              <a:t>(</a:t>
            </a:r>
            <a:r>
              <a:rPr lang="cs-CZ" sz="4000" i="1" dirty="0" err="1" smtClean="0"/>
              <a:t>myelosarkom</a:t>
            </a:r>
            <a:r>
              <a:rPr lang="cs-CZ" sz="4000" i="1" dirty="0" smtClean="0"/>
              <a:t> nosohltanu +infiltrace CNS</a:t>
            </a:r>
            <a:r>
              <a:rPr lang="cs-CZ" sz="4000" dirty="0" smtClean="0"/>
              <a:t>) </a:t>
            </a:r>
            <a:endParaRPr lang="cs-CZ" sz="4000" b="1" dirty="0"/>
          </a:p>
        </p:txBody>
      </p:sp>
      <p:sp>
        <p:nvSpPr>
          <p:cNvPr id="65" name="Obdélník 64"/>
          <p:cNvSpPr/>
          <p:nvPr/>
        </p:nvSpPr>
        <p:spPr>
          <a:xfrm>
            <a:off x="15361723" y="2680601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i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36372" y="35557162"/>
            <a:ext cx="101871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23-letá pacientka  K.B. s </a:t>
            </a:r>
            <a:r>
              <a:rPr lang="cs-CZ" sz="2800" b="1" u="sng" dirty="0" err="1"/>
              <a:t>progredujícím</a:t>
            </a:r>
            <a:endParaRPr lang="cs-CZ" sz="2800" b="1" u="sng" dirty="0"/>
          </a:p>
          <a:p>
            <a:r>
              <a:rPr lang="cs-CZ" sz="2800" b="1" u="sng" dirty="0"/>
              <a:t>NHL, DLBCL , </a:t>
            </a:r>
            <a:r>
              <a:rPr lang="cs-CZ" sz="2800" b="1" u="sng" dirty="0" err="1"/>
              <a:t>st.IIA</a:t>
            </a:r>
            <a:r>
              <a:rPr lang="cs-CZ" sz="2800" b="1" u="sng" dirty="0"/>
              <a:t> aaIPI2 dg</a:t>
            </a:r>
            <a:r>
              <a:rPr lang="cs-CZ" sz="2800" b="1" u="sng" dirty="0" smtClean="0"/>
              <a:t>. 3/2017</a:t>
            </a:r>
            <a:endParaRPr lang="cs-CZ" sz="28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Iniciální mediastinální </a:t>
            </a:r>
            <a:r>
              <a:rPr lang="cs-CZ" sz="2800" dirty="0" err="1"/>
              <a:t>bulk</a:t>
            </a:r>
            <a:r>
              <a:rPr lang="cs-CZ" sz="2800" dirty="0"/>
              <a:t> 142x88x197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Stp.2xR-PACEBO-PR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R-IVAM, R-HAM </a:t>
            </a:r>
            <a:r>
              <a:rPr lang="cs-CZ" sz="2800" dirty="0" err="1"/>
              <a:t>priming</a:t>
            </a:r>
            <a:r>
              <a:rPr lang="cs-CZ" sz="2800" dirty="0"/>
              <a:t> , sběr PKB,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3xR-PACEBO, převod PKB 14.8.2017,</a:t>
            </a:r>
          </a:p>
          <a:p>
            <a:r>
              <a:rPr lang="cs-CZ" sz="2800" b="1" u="sng" dirty="0" err="1"/>
              <a:t>Restaging</a:t>
            </a:r>
            <a:r>
              <a:rPr lang="cs-CZ" sz="2800" b="1" u="sng" dirty="0"/>
              <a:t> 3 měsíce po </a:t>
            </a:r>
            <a:r>
              <a:rPr lang="cs-CZ" sz="2800" b="1" u="sng" dirty="0" smtClean="0"/>
              <a:t>ASCT-výrazná PET+ progrese  </a:t>
            </a:r>
            <a:r>
              <a:rPr lang="cs-CZ" sz="2800" b="1" u="sng" dirty="0"/>
              <a:t>v mediastinu</a:t>
            </a:r>
          </a:p>
          <a:p>
            <a:r>
              <a:rPr lang="cs-CZ" sz="2800" b="1" dirty="0">
                <a:sym typeface="Symbol"/>
              </a:rPr>
              <a:t> </a:t>
            </a:r>
            <a:r>
              <a:rPr lang="cs-CZ" sz="2800" dirty="0"/>
              <a:t>k RT a následné </a:t>
            </a:r>
            <a:r>
              <a:rPr lang="cs-CZ" sz="2800" dirty="0" err="1"/>
              <a:t>salvage</a:t>
            </a:r>
            <a:r>
              <a:rPr lang="cs-CZ" sz="2800" dirty="0"/>
              <a:t>  léčbě </a:t>
            </a:r>
          </a:p>
          <a:p>
            <a:r>
              <a:rPr lang="cs-CZ" sz="2800" b="1" u="sng" dirty="0" err="1"/>
              <a:t>Stp</a:t>
            </a:r>
            <a:r>
              <a:rPr lang="cs-CZ" sz="2800" b="1" u="sng" dirty="0"/>
              <a:t>. protonové RT 7.12.2017-18.1.2018 50 CGE/25 fr/6 týdnů</a:t>
            </a:r>
          </a:p>
          <a:p>
            <a:r>
              <a:rPr lang="cs-CZ" sz="2800" b="1" u="sng" dirty="0" err="1"/>
              <a:t>Salvage</a:t>
            </a:r>
            <a:r>
              <a:rPr lang="cs-CZ" sz="2800" b="1" u="sng" dirty="0"/>
              <a:t> </a:t>
            </a:r>
            <a:r>
              <a:rPr lang="cs-CZ" sz="2800" b="1" u="sng" dirty="0" err="1"/>
              <a:t>allo</a:t>
            </a:r>
            <a:r>
              <a:rPr lang="cs-CZ" sz="2800" b="1" u="sng" dirty="0"/>
              <a:t>-SCT</a:t>
            </a:r>
          </a:p>
          <a:p>
            <a:r>
              <a:rPr lang="cs-CZ" sz="2800" b="1" u="sng" dirty="0"/>
              <a:t> </a:t>
            </a:r>
            <a:r>
              <a:rPr lang="cs-CZ" sz="2800" dirty="0" smtClean="0"/>
              <a:t>10/2019  trvá </a:t>
            </a:r>
            <a:r>
              <a:rPr lang="cs-CZ" sz="2800" b="1" dirty="0" smtClean="0"/>
              <a:t>CR</a:t>
            </a:r>
            <a:endParaRPr lang="cs-CZ" sz="2800" b="1" dirty="0"/>
          </a:p>
          <a:p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47005" y="23130749"/>
            <a:ext cx="30403758" cy="369331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cs typeface="Arial" panose="020B0604020202020204" pitchFamily="34" charset="0"/>
              </a:rPr>
              <a:t>Výsledky</a:t>
            </a:r>
          </a:p>
          <a:p>
            <a:r>
              <a:rPr lang="cs-CZ" sz="3600" dirty="0" smtClean="0">
                <a:cs typeface="Arial" panose="020B0604020202020204" pitchFamily="34" charset="0"/>
              </a:rPr>
              <a:t>Na </a:t>
            </a:r>
            <a:r>
              <a:rPr lang="cs-CZ" sz="3600" dirty="0">
                <a:cs typeface="Arial" panose="020B0604020202020204" pitchFamily="34" charset="0"/>
              </a:rPr>
              <a:t>našem pracovišti bylo od dubna </a:t>
            </a:r>
            <a:r>
              <a:rPr lang="cs-CZ" sz="3600" dirty="0" smtClean="0">
                <a:cs typeface="Arial" panose="020B0604020202020204" pitchFamily="34" charset="0"/>
              </a:rPr>
              <a:t>2013 </a:t>
            </a:r>
            <a:r>
              <a:rPr lang="cs-CZ" sz="3600" dirty="0">
                <a:cs typeface="Arial" panose="020B0604020202020204" pitchFamily="34" charset="0"/>
              </a:rPr>
              <a:t>do listopadu 2019 ozářeno </a:t>
            </a:r>
            <a:r>
              <a:rPr lang="cs-CZ" sz="3600" b="1" dirty="0">
                <a:cs typeface="Arial" panose="020B0604020202020204" pitchFamily="34" charset="0"/>
              </a:rPr>
              <a:t>více než 230 pacientů s hematologickými nádory</a:t>
            </a:r>
            <a:r>
              <a:rPr lang="cs-CZ" sz="3600" dirty="0">
                <a:cs typeface="Arial" panose="020B0604020202020204" pitchFamily="34" charset="0"/>
              </a:rPr>
              <a:t>.  Převažovali pacienti s mediastinální lokalizací </a:t>
            </a:r>
            <a:r>
              <a:rPr lang="cs-CZ" sz="3600" dirty="0" err="1">
                <a:cs typeface="Arial" panose="020B0604020202020204" pitchFamily="34" charset="0"/>
              </a:rPr>
              <a:t>Hodgkinova</a:t>
            </a:r>
            <a:r>
              <a:rPr lang="cs-CZ" sz="3600" dirty="0">
                <a:cs typeface="Arial" panose="020B0604020202020204" pitchFamily="34" charset="0"/>
              </a:rPr>
              <a:t> lymfomu (160 pacientů), mediastinální lokalizací non-</a:t>
            </a:r>
            <a:r>
              <a:rPr lang="cs-CZ" sz="3600" dirty="0" err="1">
                <a:cs typeface="Arial" panose="020B0604020202020204" pitchFamily="34" charset="0"/>
              </a:rPr>
              <a:t>Hodgkinova</a:t>
            </a:r>
            <a:r>
              <a:rPr lang="cs-CZ" sz="3600" dirty="0">
                <a:cs typeface="Arial" panose="020B0604020202020204" pitchFamily="34" charset="0"/>
              </a:rPr>
              <a:t> lymfomu (40 pacientů), ne-mediastinální lokalizací lymfomu (</a:t>
            </a:r>
            <a:r>
              <a:rPr lang="cs-CZ" sz="3600" dirty="0" err="1">
                <a:cs typeface="Arial" panose="020B0604020202020204" pitchFamily="34" charset="0"/>
              </a:rPr>
              <a:t>podjaterní</a:t>
            </a:r>
            <a:r>
              <a:rPr lang="cs-CZ" sz="3600" dirty="0">
                <a:cs typeface="Arial" panose="020B0604020202020204" pitchFamily="34" charset="0"/>
              </a:rPr>
              <a:t> oblast, krční lokalizace, </a:t>
            </a:r>
            <a:r>
              <a:rPr lang="cs-CZ" sz="3600" dirty="0" err="1">
                <a:cs typeface="Arial" panose="020B0604020202020204" pitchFamily="34" charset="0"/>
              </a:rPr>
              <a:t>paraaortální</a:t>
            </a:r>
            <a:r>
              <a:rPr lang="cs-CZ" sz="3600" dirty="0">
                <a:cs typeface="Arial" panose="020B0604020202020204" pitchFamily="34" charset="0"/>
              </a:rPr>
              <a:t> oblast, CNS  a další lokality, celkem 25 pacientů).  Z ne-lymfomových pacientů bylo ozářeno 7 pacientů s leukemickou infiltrací CNS či </a:t>
            </a:r>
            <a:r>
              <a:rPr lang="cs-CZ" sz="3600" dirty="0" err="1" smtClean="0">
                <a:cs typeface="Arial" panose="020B0604020202020204" pitchFamily="34" charset="0"/>
              </a:rPr>
              <a:t>myelosarkomem</a:t>
            </a:r>
            <a:r>
              <a:rPr lang="cs-CZ" sz="3600" dirty="0" smtClean="0">
                <a:cs typeface="Arial" panose="020B0604020202020204" pitchFamily="34" charset="0"/>
              </a:rPr>
              <a:t>, 2 pacienti s </a:t>
            </a:r>
            <a:r>
              <a:rPr lang="cs-CZ" sz="3600" dirty="0" err="1" smtClean="0">
                <a:cs typeface="Arial" panose="020B0604020202020204" pitchFamily="34" charset="0"/>
              </a:rPr>
              <a:t>plazmocytomem</a:t>
            </a:r>
            <a:r>
              <a:rPr lang="cs-CZ" sz="3600" dirty="0" smtClean="0">
                <a:cs typeface="Arial" panose="020B0604020202020204" pitchFamily="34" charset="0"/>
              </a:rPr>
              <a:t> v oblasti  ORL (</a:t>
            </a:r>
            <a:r>
              <a:rPr lang="cs-CZ" sz="3600" dirty="0" err="1" smtClean="0">
                <a:cs typeface="Arial" panose="020B0604020202020204" pitchFamily="34" charset="0"/>
              </a:rPr>
              <a:t>baze</a:t>
            </a:r>
            <a:r>
              <a:rPr lang="cs-CZ" sz="3600" dirty="0" smtClean="0">
                <a:cs typeface="Arial" panose="020B0604020202020204" pitchFamily="34" charset="0"/>
              </a:rPr>
              <a:t> lební, VDN).  </a:t>
            </a:r>
            <a:endParaRPr lang="cs-CZ" sz="3600" dirty="0" smtClean="0">
              <a:cs typeface="Arial" panose="020B0604020202020204" pitchFamily="34" charset="0"/>
            </a:endParaRPr>
          </a:p>
          <a:p>
            <a:r>
              <a:rPr lang="cs-CZ" sz="3600" dirty="0" smtClean="0">
                <a:cs typeface="Arial" panose="020B0604020202020204" pitchFamily="34" charset="0"/>
              </a:rPr>
              <a:t>Prostřednictvím </a:t>
            </a:r>
            <a:r>
              <a:rPr lang="cs-CZ" sz="3600" dirty="0" smtClean="0">
                <a:cs typeface="Arial" panose="020B0604020202020204" pitchFamily="34" charset="0"/>
              </a:rPr>
              <a:t>kazuistik </a:t>
            </a:r>
            <a:r>
              <a:rPr lang="cs-CZ" sz="3600" dirty="0">
                <a:cs typeface="Arial" panose="020B0604020202020204" pitchFamily="34" charset="0"/>
              </a:rPr>
              <a:t>bychom chtěli představit klinické užití protonové RT u pacientů s různými hematologickými malignitami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20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09" y="29924123"/>
            <a:ext cx="8388460" cy="495528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780" y="30045370"/>
            <a:ext cx="5256584" cy="493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875" y="30045370"/>
            <a:ext cx="3618659" cy="32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398842" y="35806780"/>
            <a:ext cx="105034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44-letý pacient  P.S. s AML M2 dg.1/2014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/>
              <a:t>allo</a:t>
            </a:r>
            <a:r>
              <a:rPr lang="cs-CZ" sz="2800" dirty="0"/>
              <a:t>-SCT 5/2014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3/2019 </a:t>
            </a:r>
            <a:r>
              <a:rPr lang="cs-CZ" sz="2800" dirty="0" err="1"/>
              <a:t>myelosarkom</a:t>
            </a:r>
            <a:r>
              <a:rPr lang="cs-CZ" sz="2800" dirty="0"/>
              <a:t> nosohltanu,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4/2019 infiltrace CNS, indukce HAM+i.t. terapie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u="sng" dirty="0" smtClean="0"/>
              <a:t>Protonová R</a:t>
            </a:r>
            <a:r>
              <a:rPr lang="cs-CZ" sz="2800" b="1" u="sng" dirty="0" smtClean="0"/>
              <a:t>T </a:t>
            </a:r>
            <a:r>
              <a:rPr lang="cs-CZ" sz="2800" b="1" u="sng" dirty="0" err="1"/>
              <a:t>CSI+nosohltanu</a:t>
            </a:r>
            <a:r>
              <a:rPr lang="cs-CZ" sz="2800" b="1" u="sng" dirty="0"/>
              <a:t> 24 CGE +13.5.-</a:t>
            </a:r>
            <a:r>
              <a:rPr lang="cs-CZ" sz="2800" b="1" u="sng" dirty="0" smtClean="0"/>
              <a:t>28.5.2019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u="sng" dirty="0" smtClean="0"/>
              <a:t>2. </a:t>
            </a:r>
            <a:r>
              <a:rPr lang="cs-CZ" sz="2800" b="1" u="sng" dirty="0" err="1" smtClean="0"/>
              <a:t>Allo</a:t>
            </a:r>
            <a:r>
              <a:rPr lang="cs-CZ" sz="2800" b="1" u="sng" dirty="0" smtClean="0"/>
              <a:t>-SCT 8/2019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11/2019 </a:t>
            </a:r>
            <a:r>
              <a:rPr lang="cs-CZ" sz="2800" dirty="0" smtClean="0"/>
              <a:t>–</a:t>
            </a:r>
            <a:r>
              <a:rPr lang="cs-CZ" sz="2800" b="1" dirty="0" smtClean="0"/>
              <a:t>CR </a:t>
            </a:r>
            <a:r>
              <a:rPr lang="cs-CZ" sz="2800" dirty="0" smtClean="0"/>
              <a:t>(molekulární </a:t>
            </a:r>
            <a:r>
              <a:rPr lang="cs-CZ" sz="2800" dirty="0" smtClean="0"/>
              <a:t>remise onemocnění v dřeni i </a:t>
            </a:r>
            <a:r>
              <a:rPr lang="cs-CZ" sz="2800" dirty="0" err="1" smtClean="0"/>
              <a:t>extramedulárně</a:t>
            </a:r>
            <a:r>
              <a:rPr lang="cs-CZ" sz="2800" dirty="0" smtClean="0"/>
              <a:t>)</a:t>
            </a:r>
            <a:endParaRPr lang="cs-CZ" sz="2800" dirty="0"/>
          </a:p>
          <a:p>
            <a:endParaRPr lang="cs-CZ" sz="2800" dirty="0"/>
          </a:p>
        </p:txBody>
      </p:sp>
      <p:sp>
        <p:nvSpPr>
          <p:cNvPr id="8" name="Obdélník 7"/>
          <p:cNvSpPr/>
          <p:nvPr/>
        </p:nvSpPr>
        <p:spPr>
          <a:xfrm>
            <a:off x="22726059" y="27692158"/>
            <a:ext cx="8808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u="sng" dirty="0" smtClean="0"/>
              <a:t>Kazuistika č. 3</a:t>
            </a:r>
          </a:p>
          <a:p>
            <a:r>
              <a:rPr lang="cs-CZ" sz="4000" b="1" u="sng" dirty="0" smtClean="0"/>
              <a:t>Adjuvantní RT u DLBCL</a:t>
            </a:r>
          </a:p>
          <a:p>
            <a:r>
              <a:rPr lang="cs-CZ" sz="4000" dirty="0"/>
              <a:t>(</a:t>
            </a:r>
            <a:r>
              <a:rPr lang="cs-CZ" sz="4000" i="1" dirty="0" smtClean="0"/>
              <a:t>oblast původního </a:t>
            </a:r>
            <a:r>
              <a:rPr lang="cs-CZ" sz="4000" i="1" dirty="0" err="1" smtClean="0"/>
              <a:t>subhepatálního</a:t>
            </a:r>
            <a:r>
              <a:rPr lang="cs-CZ" sz="4000" i="1" dirty="0" smtClean="0"/>
              <a:t> </a:t>
            </a:r>
            <a:r>
              <a:rPr lang="cs-CZ" sz="4000" i="1" dirty="0" smtClean="0"/>
              <a:t>bulk</a:t>
            </a:r>
            <a:r>
              <a:rPr lang="cs-CZ" sz="4000" i="1" dirty="0"/>
              <a:t>u</a:t>
            </a:r>
            <a:r>
              <a:rPr lang="cs-CZ" sz="4000" i="1" dirty="0" smtClean="0"/>
              <a:t>)</a:t>
            </a:r>
            <a:endParaRPr lang="cs-CZ" sz="4000" dirty="0"/>
          </a:p>
        </p:txBody>
      </p:sp>
      <p:sp>
        <p:nvSpPr>
          <p:cNvPr id="9" name="Obdélník 8"/>
          <p:cNvSpPr/>
          <p:nvPr/>
        </p:nvSpPr>
        <p:spPr>
          <a:xfrm>
            <a:off x="22948489" y="35794703"/>
            <a:ext cx="87968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</a:pPr>
            <a:r>
              <a:rPr lang="cs-CZ" sz="2800" b="1" u="sng" dirty="0"/>
              <a:t>71-letý pacient </a:t>
            </a:r>
            <a:r>
              <a:rPr lang="cs-CZ" sz="2800" b="1" u="sng" dirty="0" smtClean="0"/>
              <a:t>J.O. s NHL</a:t>
            </a:r>
            <a:r>
              <a:rPr lang="cs-CZ" sz="2800" b="1" u="sng" dirty="0"/>
              <a:t>, DLBCL, </a:t>
            </a:r>
            <a:r>
              <a:rPr lang="cs-CZ" sz="2800" b="1" u="sng" dirty="0" err="1"/>
              <a:t>st.IIA</a:t>
            </a:r>
            <a:r>
              <a:rPr lang="cs-CZ" sz="2800" b="1" u="sng" dirty="0"/>
              <a:t> dg. 12/2017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800" dirty="0" smtClean="0"/>
              <a:t>Stp.6xR-CHOP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800" dirty="0" smtClean="0"/>
              <a:t>po</a:t>
            </a:r>
            <a:r>
              <a:rPr lang="cs-CZ" sz="2800" dirty="0" smtClean="0"/>
              <a:t> </a:t>
            </a:r>
            <a:r>
              <a:rPr lang="cs-CZ" sz="2800" dirty="0"/>
              <a:t>CHT p</a:t>
            </a:r>
            <a:r>
              <a:rPr lang="en-US" sz="2800" dirty="0" err="1"/>
              <a:t>er</a:t>
            </a:r>
            <a:r>
              <a:rPr lang="cs-CZ" sz="2800" dirty="0"/>
              <a:t>z</a:t>
            </a:r>
            <a:r>
              <a:rPr lang="en-US" sz="2800" dirty="0"/>
              <a:t>is</a:t>
            </a:r>
            <a:r>
              <a:rPr lang="cs-CZ" sz="2800" dirty="0" err="1"/>
              <a:t>tující</a:t>
            </a:r>
            <a:r>
              <a:rPr lang="cs-CZ" sz="2800" dirty="0"/>
              <a:t> </a:t>
            </a:r>
            <a:r>
              <a:rPr lang="en-US" sz="2800" dirty="0"/>
              <a:t> bulk </a:t>
            </a:r>
            <a:r>
              <a:rPr lang="cs-CZ" sz="2800" dirty="0"/>
              <a:t>v jaterním hilu vel.</a:t>
            </a:r>
            <a:r>
              <a:rPr lang="en-US" sz="2800" dirty="0"/>
              <a:t> 100x50x30</a:t>
            </a:r>
            <a:r>
              <a:rPr lang="cs-CZ" sz="2800" dirty="0"/>
              <a:t>mm,</a:t>
            </a:r>
            <a:r>
              <a:rPr lang="en-US" sz="2800" dirty="0"/>
              <a:t> </a:t>
            </a:r>
            <a:r>
              <a:rPr lang="cs-CZ" sz="2800" dirty="0" smtClean="0"/>
              <a:t>DS=3-4</a:t>
            </a:r>
            <a:endParaRPr lang="cs-CZ" sz="28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800" b="1" u="sng" dirty="0" err="1" smtClean="0"/>
              <a:t>Stp</a:t>
            </a:r>
            <a:r>
              <a:rPr lang="cs-CZ" sz="2800" b="1" u="sng" dirty="0"/>
              <a:t>. protonové </a:t>
            </a:r>
            <a:r>
              <a:rPr lang="en-US" sz="2800" b="1" u="sng" dirty="0"/>
              <a:t> RT </a:t>
            </a:r>
            <a:r>
              <a:rPr lang="cs-CZ" sz="2800" b="1" u="sng" dirty="0"/>
              <a:t>36 CGE/18 frakcí/3.5 týdne </a:t>
            </a:r>
            <a:r>
              <a:rPr lang="cs-CZ" sz="2800" b="1" u="sng" dirty="0" smtClean="0"/>
              <a:t>6-7/2018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800" dirty="0" smtClean="0"/>
              <a:t>10</a:t>
            </a:r>
            <a:r>
              <a:rPr lang="en-US" sz="2800" dirty="0" smtClean="0"/>
              <a:t>/201</a:t>
            </a:r>
            <a:r>
              <a:rPr lang="cs-CZ" sz="2800" dirty="0"/>
              <a:t>9</a:t>
            </a:r>
            <a:r>
              <a:rPr lang="en-US" sz="2800" dirty="0"/>
              <a:t> – </a:t>
            </a:r>
            <a:r>
              <a:rPr lang="en-US" sz="2800" b="1" dirty="0"/>
              <a:t>CR</a:t>
            </a:r>
            <a:r>
              <a:rPr lang="en-US" sz="2800" dirty="0"/>
              <a:t> </a:t>
            </a:r>
          </a:p>
        </p:txBody>
      </p:sp>
      <p:pic>
        <p:nvPicPr>
          <p:cNvPr id="26" name="Zástupný symbol pro obsah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858" y="30114958"/>
            <a:ext cx="6504802" cy="4090895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10363"/>
          <a:stretch/>
        </p:blipFill>
        <p:spPr bwMode="auto">
          <a:xfrm>
            <a:off x="23316155" y="14194211"/>
            <a:ext cx="8422708" cy="409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r="11056"/>
          <a:stretch/>
        </p:blipFill>
        <p:spPr bwMode="auto">
          <a:xfrm>
            <a:off x="23372771" y="18559377"/>
            <a:ext cx="8422708" cy="41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3267550" y="12060586"/>
            <a:ext cx="842271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Srovnání protonový vs. fotonový plán u pacienta s </a:t>
            </a:r>
            <a:r>
              <a:rPr lang="cs-CZ" sz="2800" b="1" u="sng" dirty="0" err="1" smtClean="0"/>
              <a:t>cHL</a:t>
            </a:r>
            <a:r>
              <a:rPr lang="cs-CZ" sz="2800" b="1" u="sng" dirty="0" smtClean="0"/>
              <a:t>, iniciální mediastinální </a:t>
            </a:r>
            <a:r>
              <a:rPr lang="cs-CZ" sz="2800" b="1" u="sng" dirty="0" err="1" smtClean="0"/>
              <a:t>bulk</a:t>
            </a:r>
            <a:r>
              <a:rPr lang="cs-CZ" sz="2800" b="1" u="sng" dirty="0" smtClean="0"/>
              <a:t>, 30Gy/15 frakcí </a:t>
            </a:r>
            <a:endParaRPr lang="cs-CZ" sz="2800" b="1" u="sng" dirty="0" smtClean="0"/>
          </a:p>
          <a:p>
            <a:r>
              <a:rPr lang="cs-CZ" sz="2800" b="1" u="sng" dirty="0"/>
              <a:t>P</a:t>
            </a:r>
            <a:r>
              <a:rPr lang="cs-CZ" sz="2800" b="1" u="sng" dirty="0" smtClean="0"/>
              <a:t>atrné  lepší chránění plic, míchy, jícnu , menší objem ozářené tkáně </a:t>
            </a:r>
            <a:endParaRPr lang="cs-CZ" sz="2800" b="1" u="sng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8181682" y="14468466"/>
            <a:ext cx="228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B050"/>
                </a:solidFill>
              </a:rPr>
              <a:t>PROTONY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8181682" y="18884642"/>
            <a:ext cx="350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FOTON</a:t>
            </a:r>
            <a:r>
              <a:rPr lang="cs-CZ" sz="3600" dirty="0" smtClean="0">
                <a:solidFill>
                  <a:srgbClr val="FF0000"/>
                </a:solidFill>
              </a:rPr>
              <a:t>Y (VMAT)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136372" y="45334390"/>
            <a:ext cx="264477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u="sng" dirty="0" smtClean="0"/>
              <a:t>Reference: </a:t>
            </a:r>
            <a:endParaRPr lang="cs-CZ" sz="36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Dabaja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BS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„Proton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mediastinal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lymphomas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Lymphoma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Oncology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.” 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 vol. 132,16 (2018): 1635-1646.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Tseng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YD et al.  „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Evidence-based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on the Use of Proton Therapy in Lymphoma From the Particle Therapy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PTCOG) Lymphoma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Subcommittee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“.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Journal of Radiation Oncology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Biology Physics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Volume 99, Issue 4, 825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842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Pinnix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CC et al. „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Nervous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Leukemia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Lymphoma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Oncology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Group“.  International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Oncology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Biology 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102,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1, 53 - 58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744534" y="47599382"/>
            <a:ext cx="1100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Korespondující autor: </a:t>
            </a:r>
            <a:r>
              <a:rPr lang="cs-CZ" sz="3600" u="sng" dirty="0" smtClean="0"/>
              <a:t>katerina.dedeckova@ptc.cz</a:t>
            </a:r>
            <a:endParaRPr lang="cs-CZ" sz="3600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12171</TotalTime>
  <Words>476</Words>
  <Application>Microsoft Office PowerPoint</Application>
  <PresentationFormat>Vlastní</PresentationFormat>
  <Paragraphs>71</Paragraphs>
  <Slides>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</vt:i4>
      </vt:variant>
    </vt:vector>
  </HeadingPairs>
  <TitlesOfParts>
    <vt:vector size="3" baseType="lpstr">
      <vt:lpstr>Motiv systému Office</vt:lpstr>
      <vt:lpstr>Vlastní návrh</vt:lpstr>
      <vt:lpstr>MOŽNOSTI UŽITÍ PROTONOVÉ RADIOTERAPIE V LÉČBĚ HEMATOLOGICKÝCH MALIGNIT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Andrlík</dc:creator>
  <cp:lastModifiedBy>Katerina Dedeckova</cp:lastModifiedBy>
  <cp:revision>169</cp:revision>
  <cp:lastPrinted>2020-01-16T21:55:39Z</cp:lastPrinted>
  <dcterms:created xsi:type="dcterms:W3CDTF">2018-03-20T09:48:49Z</dcterms:created>
  <dcterms:modified xsi:type="dcterms:W3CDTF">2020-01-16T22:02:46Z</dcterms:modified>
</cp:coreProperties>
</file>